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68" r:id="rId2"/>
    <p:sldId id="309" r:id="rId3"/>
    <p:sldId id="349" r:id="rId4"/>
    <p:sldId id="348" r:id="rId5"/>
    <p:sldId id="338" r:id="rId6"/>
    <p:sldId id="340" r:id="rId7"/>
    <p:sldId id="344" r:id="rId8"/>
    <p:sldId id="365" r:id="rId9"/>
    <p:sldId id="345" r:id="rId10"/>
    <p:sldId id="346" r:id="rId11"/>
    <p:sldId id="341" r:id="rId12"/>
    <p:sldId id="369" r:id="rId13"/>
    <p:sldId id="342" r:id="rId14"/>
    <p:sldId id="274" r:id="rId15"/>
    <p:sldId id="366" r:id="rId16"/>
    <p:sldId id="367" r:id="rId17"/>
    <p:sldId id="314" r:id="rId18"/>
    <p:sldId id="350" r:id="rId19"/>
    <p:sldId id="317" r:id="rId20"/>
    <p:sldId id="370" r:id="rId21"/>
    <p:sldId id="351" r:id="rId22"/>
    <p:sldId id="331" r:id="rId23"/>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a:srgbClr val="0C84F2"/>
    <a:srgbClr val="1F7D50"/>
    <a:srgbClr val="004600"/>
    <a:srgbClr val="003300"/>
    <a:srgbClr val="EE8800"/>
    <a:srgbClr val="642571"/>
    <a:srgbClr val="FAE8A4"/>
    <a:srgbClr val="FAFDD3"/>
    <a:srgbClr val="FFE8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보통 스타일 2 - 강조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55" autoAdjust="0"/>
    <p:restoredTop sz="94694"/>
  </p:normalViewPr>
  <p:slideViewPr>
    <p:cSldViewPr>
      <p:cViewPr varScale="1">
        <p:scale>
          <a:sx n="116" d="100"/>
          <a:sy n="116" d="100"/>
        </p:scale>
        <p:origin x="216" y="296"/>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8" d="100"/>
          <a:sy n="88" d="100"/>
        </p:scale>
        <p:origin x="-387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F80A561-A35E-4C07-B113-AEE55C239B70}" type="datetimeFigureOut">
              <a:rPr lang="ko-KR" altLang="en-US" smtClean="0"/>
              <a:pPr/>
              <a:t>2019. 8. 27.</a:t>
            </a:fld>
            <a:endParaRPr lang="ko-KR" altLang="en-US"/>
          </a:p>
        </p:txBody>
      </p:sp>
      <p:sp>
        <p:nvSpPr>
          <p:cNvPr id="4" name="바닥글 개체 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304AC8F-0E65-4E4A-93C2-8CDD5D76D4EE}" type="slidenum">
              <a:rPr lang="ko-KR" altLang="en-US" smtClean="0"/>
              <a:pPr/>
              <a:t>‹#›</a:t>
            </a:fld>
            <a:endParaRPr lang="ko-KR" altLang="en-US"/>
          </a:p>
        </p:txBody>
      </p:sp>
    </p:spTree>
    <p:extLst>
      <p:ext uri="{BB962C8B-B14F-4D97-AF65-F5344CB8AC3E}">
        <p14:creationId xmlns:p14="http://schemas.microsoft.com/office/powerpoint/2010/main" val="2999522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545AC5-813F-4ED1-B011-8EA17CB93331}" type="datetimeFigureOut">
              <a:rPr lang="ko-KR" altLang="en-US" smtClean="0"/>
              <a:pPr/>
              <a:t>2019. 8. 27.</a:t>
            </a:fld>
            <a:endParaRPr lang="ko-KR" altLang="en-US"/>
          </a:p>
        </p:txBody>
      </p:sp>
      <p:sp>
        <p:nvSpPr>
          <p:cNvPr id="4" name="슬라이드 이미지 개체 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504B90-27FD-422C-8CC6-2AADAD122D08}" type="slidenum">
              <a:rPr lang="ko-KR" altLang="en-US" smtClean="0"/>
              <a:pPr/>
              <a:t>‹#›</a:t>
            </a:fld>
            <a:endParaRPr lang="ko-KR" altLang="en-US"/>
          </a:p>
        </p:txBody>
      </p:sp>
    </p:spTree>
    <p:extLst>
      <p:ext uri="{BB962C8B-B14F-4D97-AF65-F5344CB8AC3E}">
        <p14:creationId xmlns:p14="http://schemas.microsoft.com/office/powerpoint/2010/main" val="3244410243"/>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A5504B90-27FD-422C-8CC6-2AADAD122D08}" type="slidenum">
              <a:rPr lang="ko-KR" altLang="en-US" smtClean="0"/>
              <a:pPr/>
              <a:t>1</a:t>
            </a:fld>
            <a:endParaRPr lang="ko-KR"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A5504B90-27FD-422C-8CC6-2AADAD122D08}" type="slidenum">
              <a:rPr lang="ko-KR" altLang="en-US" smtClean="0"/>
              <a:pPr/>
              <a:t>7</a:t>
            </a:fld>
            <a:endParaRPr lang="ko-KR" altLang="en-US"/>
          </a:p>
        </p:txBody>
      </p:sp>
    </p:spTree>
    <p:extLst>
      <p:ext uri="{BB962C8B-B14F-4D97-AF65-F5344CB8AC3E}">
        <p14:creationId xmlns:p14="http://schemas.microsoft.com/office/powerpoint/2010/main" val="39669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A5504B90-27FD-422C-8CC6-2AADAD122D08}" type="slidenum">
              <a:rPr lang="ko-KR" altLang="en-US" smtClean="0"/>
              <a:pPr/>
              <a:t>11</a:t>
            </a:fld>
            <a:endParaRPr lang="ko-KR" altLang="en-US"/>
          </a:p>
        </p:txBody>
      </p:sp>
    </p:spTree>
    <p:extLst>
      <p:ext uri="{BB962C8B-B14F-4D97-AF65-F5344CB8AC3E}">
        <p14:creationId xmlns:p14="http://schemas.microsoft.com/office/powerpoint/2010/main" val="1222164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A5504B90-27FD-422C-8CC6-2AADAD122D08}" type="slidenum">
              <a:rPr lang="ko-KR" altLang="en-US" smtClean="0"/>
              <a:pPr/>
              <a:t>13</a:t>
            </a:fld>
            <a:endParaRPr lang="ko-KR" altLang="en-US"/>
          </a:p>
        </p:txBody>
      </p:sp>
    </p:spTree>
    <p:extLst>
      <p:ext uri="{BB962C8B-B14F-4D97-AF65-F5344CB8AC3E}">
        <p14:creationId xmlns:p14="http://schemas.microsoft.com/office/powerpoint/2010/main" val="2888107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A5504B90-27FD-422C-8CC6-2AADAD122D08}" type="slidenum">
              <a:rPr lang="ko-KR" altLang="en-US" smtClean="0"/>
              <a:pPr/>
              <a:t>18</a:t>
            </a:fld>
            <a:endParaRPr lang="ko-KR" altLang="en-US"/>
          </a:p>
        </p:txBody>
      </p:sp>
    </p:spTree>
    <p:extLst>
      <p:ext uri="{BB962C8B-B14F-4D97-AF65-F5344CB8AC3E}">
        <p14:creationId xmlns:p14="http://schemas.microsoft.com/office/powerpoint/2010/main" val="2967937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A5504B90-27FD-422C-8CC6-2AADAD122D08}" type="slidenum">
              <a:rPr lang="ko-KR" altLang="en-US" smtClean="0"/>
              <a:pPr/>
              <a:t>21</a:t>
            </a:fld>
            <a:endParaRPr lang="ko-KR" altLang="en-US"/>
          </a:p>
        </p:txBody>
      </p:sp>
    </p:spTree>
    <p:extLst>
      <p:ext uri="{BB962C8B-B14F-4D97-AF65-F5344CB8AC3E}">
        <p14:creationId xmlns:p14="http://schemas.microsoft.com/office/powerpoint/2010/main" val="28826300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제목 슬라이드">
    <p:spTree>
      <p:nvGrpSpPr>
        <p:cNvPr id="1" name=""/>
        <p:cNvGrpSpPr/>
        <p:nvPr/>
      </p:nvGrpSpPr>
      <p:grpSpPr>
        <a:xfrm>
          <a:off x="0" y="0"/>
          <a:ext cx="0" cy="0"/>
          <a:chOff x="0" y="0"/>
          <a:chExt cx="0" cy="0"/>
        </a:xfrm>
      </p:grpSpPr>
      <p:sp>
        <p:nvSpPr>
          <p:cNvPr id="3" name="부제목 2"/>
          <p:cNvSpPr>
            <a:spLocks noGrp="1"/>
          </p:cNvSpPr>
          <p:nvPr>
            <p:ph type="subTitle" idx="1"/>
          </p:nvPr>
        </p:nvSpPr>
        <p:spPr>
          <a:xfrm>
            <a:off x="456771" y="2780928"/>
            <a:ext cx="11329259" cy="936104"/>
          </a:xfrm>
          <a:prstGeom prst="rect">
            <a:avLst/>
          </a:prstGeom>
        </p:spPr>
        <p:txBody>
          <a:bodyPr vert="horz" wrap="square" lIns="91440" tIns="45720" rIns="91440" bIns="45720" rtlCol="0">
            <a:noAutofit/>
            <a:scene3d>
              <a:camera prst="orthographicFront"/>
              <a:lightRig rig="soft" dir="tl">
                <a:rot lat="0" lon="0" rev="0"/>
              </a:lightRig>
            </a:scene3d>
            <a:sp3d prstMaterial="matte">
              <a:contourClr>
                <a:schemeClr val="bg1"/>
              </a:contourClr>
            </a:sp3d>
          </a:bodyPr>
          <a:lstStyle>
            <a:lvl1pPr marL="0" indent="0" algn="ctr" defTabSz="914400" rtl="0" eaLnBrk="1" latinLnBrk="1" hangingPunct="1">
              <a:spcBef>
                <a:spcPct val="20000"/>
              </a:spcBef>
              <a:buFont typeface="Arial" pitchFamily="34" charset="0"/>
              <a:buNone/>
              <a:defRPr lang="ko-KR" altLang="en-US" sz="1800" b="0" i="0" kern="1200" cap="none" spc="50" dirty="0">
                <a:ln w="11430"/>
                <a:solidFill>
                  <a:schemeClr val="bg1"/>
                </a:solidFill>
                <a:effectLst/>
                <a:latin typeface="HY견고딕" pitchFamily="18" charset="-127"/>
                <a:ea typeface="HY견고딕" pitchFamily="18" charset="-127"/>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dirty="0"/>
              <a:t>마스터 부제목 스타일 편집</a:t>
            </a:r>
          </a:p>
        </p:txBody>
      </p:sp>
      <p:sp>
        <p:nvSpPr>
          <p:cNvPr id="4" name="날짜 개체 틀 3"/>
          <p:cNvSpPr>
            <a:spLocks noGrp="1"/>
          </p:cNvSpPr>
          <p:nvPr>
            <p:ph type="dt" sz="half" idx="10"/>
          </p:nvPr>
        </p:nvSpPr>
        <p:spPr/>
        <p:txBody>
          <a:bodyPr/>
          <a:lstStyle/>
          <a:p>
            <a:fld id="{ED3D6733-6F27-4404-AB51-585418F146E5}" type="datetimeFigureOut">
              <a:rPr lang="ko-KR" altLang="en-US" smtClean="0"/>
              <a:pPr/>
              <a:t>2019. 8. 27.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E6BC638-39B7-4287-91A7-2A3DDA573295}" type="slidenum">
              <a:rPr lang="ko-KR" altLang="en-US" smtClean="0"/>
              <a:pPr/>
              <a:t>‹#›</a:t>
            </a:fld>
            <a:endParaRPr lang="ko-KR" altLang="en-US"/>
          </a:p>
        </p:txBody>
      </p:sp>
      <p:sp>
        <p:nvSpPr>
          <p:cNvPr id="9" name="제목 1"/>
          <p:cNvSpPr>
            <a:spLocks noGrp="1"/>
          </p:cNvSpPr>
          <p:nvPr>
            <p:ph type="ctrTitle"/>
          </p:nvPr>
        </p:nvSpPr>
        <p:spPr>
          <a:xfrm>
            <a:off x="431371" y="1554178"/>
            <a:ext cx="11329259" cy="938719"/>
          </a:xfrm>
          <a:prstGeom prst="rect">
            <a:avLst/>
          </a:prstGeom>
        </p:spPr>
        <p:txBody>
          <a:bodyPr vert="horz" wrap="square" lIns="91440" tIns="45720" rIns="91440" bIns="45720" numCol="1" rtlCol="0" anchor="t" anchorCtr="0" compatLnSpc="1">
            <a:prstTxWarp prst="textNoShape">
              <a:avLst/>
            </a:prstTxWarp>
            <a:spAutoFit/>
            <a:scene3d>
              <a:camera prst="orthographicFront"/>
              <a:lightRig rig="threePt" dir="t"/>
            </a:scene3d>
            <a:sp3d prstMaterial="metal">
              <a:contourClr>
                <a:schemeClr val="bg2"/>
              </a:contourClr>
            </a:sp3d>
          </a:bodyPr>
          <a:lstStyle>
            <a:lvl1pPr algn="ctr" defTabSz="914400" rtl="0" eaLnBrk="1" fontAlgn="base" latinLnBrk="1" hangingPunct="1">
              <a:spcBef>
                <a:spcPct val="0"/>
              </a:spcBef>
              <a:spcAft>
                <a:spcPct val="0"/>
              </a:spcAft>
              <a:buClr>
                <a:schemeClr val="hlink"/>
              </a:buClr>
              <a:buFont typeface="굴림체" pitchFamily="49" charset="-127"/>
              <a:buNone/>
              <a:defRPr kumimoji="1" lang="ko-KR" altLang="en-US" sz="5500" b="0" i="0" kern="1200" cap="none" spc="0" dirty="0">
                <a:ln w="3175">
                  <a:noFill/>
                </a:ln>
                <a:solidFill>
                  <a:schemeClr val="bg1">
                    <a:lumMod val="75000"/>
                  </a:schemeClr>
                </a:solidFill>
                <a:effectLst/>
                <a:latin typeface="HY견고딕" pitchFamily="18" charset="-127"/>
                <a:ea typeface="HY견고딕" pitchFamily="18" charset="-127"/>
                <a:cs typeface="+mj-cs"/>
              </a:defRPr>
            </a:lvl1pPr>
          </a:lstStyle>
          <a:p>
            <a:endParaRPr lang="ko-KR" altLang="en-US" dirty="0"/>
          </a:p>
        </p:txBody>
      </p:sp>
      <p:pic>
        <p:nvPicPr>
          <p:cNvPr id="7" name="그림 6" descr="나무, 실외, 산, 하늘이(가) 표시된 사진&#10;&#10;자동 생성된 설명">
            <a:extLst>
              <a:ext uri="{FF2B5EF4-FFF2-40B4-BE49-F238E27FC236}">
                <a16:creationId xmlns:a16="http://schemas.microsoft.com/office/drawing/2014/main" id="{77514C9D-A1E0-2E43-A506-BF2DEFBEF2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직사각형 9">
            <a:extLst>
              <a:ext uri="{FF2B5EF4-FFF2-40B4-BE49-F238E27FC236}">
                <a16:creationId xmlns:a16="http://schemas.microsoft.com/office/drawing/2014/main" id="{86F67035-CD38-2A48-8036-70261140DC26}"/>
              </a:ext>
            </a:extLst>
          </p:cNvPr>
          <p:cNvSpPr/>
          <p:nvPr userDrawn="1"/>
        </p:nvSpPr>
        <p:spPr>
          <a:xfrm>
            <a:off x="0" y="0"/>
            <a:ext cx="12192000" cy="6858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5" name="슬라이드 번호 개체 틀 4"/>
          <p:cNvSpPr>
            <a:spLocks noGrp="1"/>
          </p:cNvSpPr>
          <p:nvPr>
            <p:ph type="sldNum" sz="quarter" idx="12"/>
          </p:nvPr>
        </p:nvSpPr>
        <p:spPr/>
        <p:txBody>
          <a:bodyPr/>
          <a:lstStyle/>
          <a:p>
            <a:fld id="{EE6BC638-39B7-4287-91A7-2A3DDA573295}" type="slidenum">
              <a:rPr lang="ko-KR" altLang="en-US" smtClean="0"/>
              <a:pPr/>
              <a:t>‹#›</a:t>
            </a:fld>
            <a:endParaRPr lang="ko-KR" altLang="en-US"/>
          </a:p>
        </p:txBody>
      </p:sp>
      <p:sp>
        <p:nvSpPr>
          <p:cNvPr id="7" name="제목 1"/>
          <p:cNvSpPr>
            <a:spLocks noGrp="1"/>
          </p:cNvSpPr>
          <p:nvPr>
            <p:ph type="title"/>
          </p:nvPr>
        </p:nvSpPr>
        <p:spPr>
          <a:xfrm>
            <a:off x="527381" y="260649"/>
            <a:ext cx="11018011" cy="7381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defTabSz="914400" rtl="0" eaLnBrk="1" fontAlgn="base" latinLnBrk="1" hangingPunct="1">
              <a:spcBef>
                <a:spcPct val="0"/>
              </a:spcBef>
              <a:spcAft>
                <a:spcPct val="0"/>
              </a:spcAft>
              <a:buClr>
                <a:schemeClr val="hlink"/>
              </a:buClr>
              <a:buFont typeface="굴림체" pitchFamily="49" charset="-127"/>
              <a:buNone/>
              <a:defRPr kumimoji="1" lang="ko-KR" altLang="en-US" sz="3500">
                <a:solidFill>
                  <a:schemeClr val="bg1"/>
                </a:solidFill>
                <a:latin typeface="HY견고딕" pitchFamily="18" charset="-127"/>
                <a:ea typeface="HY견고딕" pitchFamily="18" charset="-127"/>
                <a:cs typeface="+mj-cs"/>
              </a:defRPr>
            </a:lvl1pPr>
          </a:lstStyle>
          <a:p>
            <a:endParaRPr lang="ko-KR" altLang="en-US" dirty="0"/>
          </a:p>
        </p:txBody>
      </p:sp>
      <p:sp>
        <p:nvSpPr>
          <p:cNvPr id="8" name="텍스트 개체 틀 7"/>
          <p:cNvSpPr>
            <a:spLocks noGrp="1"/>
          </p:cNvSpPr>
          <p:nvPr>
            <p:ph type="body" sz="quarter" idx="13"/>
          </p:nvPr>
        </p:nvSpPr>
        <p:spPr>
          <a:xfrm>
            <a:off x="527381" y="1340768"/>
            <a:ext cx="10945216" cy="5184576"/>
          </a:xfrm>
          <a:prstGeom prst="rect">
            <a:avLst/>
          </a:prstGeom>
        </p:spPr>
        <p:txBody>
          <a:bodyPr/>
          <a:lstStyle>
            <a:lvl1pPr>
              <a:buNone/>
              <a:defRPr>
                <a:solidFill>
                  <a:schemeClr val="tx1">
                    <a:lumMod val="75000"/>
                    <a:lumOff val="25000"/>
                  </a:schemeClr>
                </a:solidFill>
              </a:defRPr>
            </a:lvl1pPr>
            <a:lvl2pPr>
              <a:buNone/>
              <a:defRPr>
                <a:solidFill>
                  <a:schemeClr val="tx1">
                    <a:lumMod val="75000"/>
                    <a:lumOff val="25000"/>
                  </a:schemeClr>
                </a:solidFill>
              </a:defRPr>
            </a:lvl2pPr>
            <a:lvl3pPr>
              <a:buNone/>
              <a:defRPr>
                <a:solidFill>
                  <a:schemeClr val="tx1">
                    <a:lumMod val="75000"/>
                    <a:lumOff val="25000"/>
                  </a:schemeClr>
                </a:solidFill>
              </a:defRPr>
            </a:lvl3pPr>
            <a:lvl4pPr>
              <a:buNone/>
              <a:defRPr>
                <a:solidFill>
                  <a:schemeClr val="tx1">
                    <a:lumMod val="75000"/>
                    <a:lumOff val="25000"/>
                  </a:schemeClr>
                </a:solidFill>
              </a:defRPr>
            </a:lvl4pPr>
            <a:lvl5pPr>
              <a:buNone/>
              <a:defRPr>
                <a:solidFill>
                  <a:schemeClr val="tx1">
                    <a:lumMod val="75000"/>
                    <a:lumOff val="25000"/>
                  </a:schemeClr>
                </a:solidFill>
              </a:defRPr>
            </a:lvl5p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spTree>
      <p:nvGrpSpPr>
        <p:cNvPr id="1" name=""/>
        <p:cNvGrpSpPr/>
        <p:nvPr/>
      </p:nvGrpSpPr>
      <p:grpSpPr>
        <a:xfrm>
          <a:off x="0" y="0"/>
          <a:ext cx="0" cy="0"/>
          <a:chOff x="0" y="0"/>
          <a:chExt cx="0" cy="0"/>
        </a:xfrm>
      </p:grpSpPr>
      <p:sp>
        <p:nvSpPr>
          <p:cNvPr id="3" name="날짜 개체 틀 2"/>
          <p:cNvSpPr>
            <a:spLocks noGrp="1"/>
          </p:cNvSpPr>
          <p:nvPr>
            <p:ph type="dt" sz="half" idx="10"/>
          </p:nvPr>
        </p:nvSpPr>
        <p:spPr/>
        <p:txBody>
          <a:bodyPr/>
          <a:lstStyle/>
          <a:p>
            <a:fld id="{ED3D6733-6F27-4404-AB51-585418F146E5}" type="datetimeFigureOut">
              <a:rPr lang="ko-KR" altLang="en-US" smtClean="0"/>
              <a:pPr/>
              <a:t>2019. 8. 27.</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EE6BC638-39B7-4287-91A7-2A3DDA573295}" type="slidenum">
              <a:rPr lang="ko-KR" altLang="en-US" smtClean="0"/>
              <a:pPr/>
              <a:t>‹#›</a:t>
            </a:fld>
            <a:endParaRPr lang="ko-KR" altLang="en-US"/>
          </a:p>
        </p:txBody>
      </p:sp>
      <p:sp>
        <p:nvSpPr>
          <p:cNvPr id="6" name="제목 1"/>
          <p:cNvSpPr>
            <a:spLocks noGrp="1"/>
          </p:cNvSpPr>
          <p:nvPr>
            <p:ph type="ctrTitle"/>
          </p:nvPr>
        </p:nvSpPr>
        <p:spPr>
          <a:xfrm>
            <a:off x="1295467" y="1606442"/>
            <a:ext cx="9793088" cy="1246495"/>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spAutoFit/>
            <a:scene3d>
              <a:camera prst="orthographicFront"/>
              <a:lightRig rig="threePt" dir="t"/>
            </a:scene3d>
            <a:sp3d prstMaterial="metal">
              <a:contourClr>
                <a:schemeClr val="bg2"/>
              </a:contourClr>
            </a:sp3d>
          </a:bodyPr>
          <a:lstStyle>
            <a:lvl1pPr algn="ctr" defTabSz="914400" rtl="0" eaLnBrk="1" fontAlgn="base" latinLnBrk="1" hangingPunct="1">
              <a:spcBef>
                <a:spcPct val="0"/>
              </a:spcBef>
              <a:spcAft>
                <a:spcPct val="0"/>
              </a:spcAft>
              <a:buClr>
                <a:schemeClr val="hlink"/>
              </a:buClr>
              <a:buFont typeface="굴림체" pitchFamily="49" charset="-127"/>
              <a:buNone/>
              <a:defRPr kumimoji="1" lang="ko-KR" altLang="en-US" sz="7500" b="0" i="0" kern="1200" cap="none" spc="0" dirty="0">
                <a:ln w="3175">
                  <a:noFill/>
                </a:ln>
                <a:solidFill>
                  <a:schemeClr val="bg1">
                    <a:lumMod val="75000"/>
                  </a:schemeClr>
                </a:solidFill>
                <a:effectLst/>
                <a:latin typeface="HY견고딕" pitchFamily="18" charset="-127"/>
                <a:ea typeface="HY견고딕" pitchFamily="18" charset="-127"/>
                <a:cs typeface="+mj-cs"/>
              </a:defRPr>
            </a:lvl1pPr>
          </a:lstStyle>
          <a:p>
            <a:endParaRPr lang="ko-KR"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사용자 지정 레이아웃">
    <p:bg>
      <p:bgPr>
        <a:solidFill>
          <a:schemeClr val="bg1"/>
        </a:solidFill>
        <a:effectLst/>
      </p:bgPr>
    </p:bg>
    <p:spTree>
      <p:nvGrpSpPr>
        <p:cNvPr id="1" name=""/>
        <p:cNvGrpSpPr/>
        <p:nvPr/>
      </p:nvGrpSpPr>
      <p:grpSpPr>
        <a:xfrm>
          <a:off x="0" y="0"/>
          <a:ext cx="0" cy="0"/>
          <a:chOff x="0" y="0"/>
          <a:chExt cx="0" cy="0"/>
        </a:xfrm>
      </p:grpSpPr>
      <p:pic>
        <p:nvPicPr>
          <p:cNvPr id="7" name="그림 6" descr="잔디, 실외, 산, 하늘이(가) 표시된 사진&#10;&#10;자동 생성된 설명">
            <a:extLst>
              <a:ext uri="{FF2B5EF4-FFF2-40B4-BE49-F238E27FC236}">
                <a16:creationId xmlns:a16="http://schemas.microsoft.com/office/drawing/2014/main" id="{C4D39873-B166-F344-86A0-D5C208ACBE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79" y="-16417"/>
            <a:ext cx="12192000" cy="925138"/>
          </a:xfrm>
          <a:prstGeom prst="rect">
            <a:avLst/>
          </a:prstGeom>
        </p:spPr>
      </p:pic>
      <p:sp>
        <p:nvSpPr>
          <p:cNvPr id="3" name="날짜 개체 틀 2">
            <a:extLst>
              <a:ext uri="{FF2B5EF4-FFF2-40B4-BE49-F238E27FC236}">
                <a16:creationId xmlns:a16="http://schemas.microsoft.com/office/drawing/2014/main" id="{F7068C8D-42BF-4E46-AC02-678ED7B549C2}"/>
              </a:ext>
            </a:extLst>
          </p:cNvPr>
          <p:cNvSpPr>
            <a:spLocks noGrp="1"/>
          </p:cNvSpPr>
          <p:nvPr>
            <p:ph type="dt" sz="half" idx="10"/>
          </p:nvPr>
        </p:nvSpPr>
        <p:spPr/>
        <p:txBody>
          <a:bodyPr/>
          <a:lstStyle/>
          <a:p>
            <a:fld id="{ED3D6733-6F27-4404-AB51-585418F146E5}" type="datetimeFigureOut">
              <a:rPr lang="ko-KR" altLang="en-US" smtClean="0"/>
              <a:pPr/>
              <a:t>2019. 8. 27.</a:t>
            </a:fld>
            <a:endParaRPr lang="ko-KR" altLang="en-US"/>
          </a:p>
        </p:txBody>
      </p:sp>
      <p:sp>
        <p:nvSpPr>
          <p:cNvPr id="4" name="바닥글 개체 틀 3">
            <a:extLst>
              <a:ext uri="{FF2B5EF4-FFF2-40B4-BE49-F238E27FC236}">
                <a16:creationId xmlns:a16="http://schemas.microsoft.com/office/drawing/2014/main" id="{133388C2-7DBB-487E-8E33-B7884527BE89}"/>
              </a:ext>
            </a:extLst>
          </p:cNvPr>
          <p:cNvSpPr>
            <a:spLocks noGrp="1"/>
          </p:cNvSpPr>
          <p:nvPr>
            <p:ph type="ftr" sz="quarter" idx="11"/>
          </p:nvPr>
        </p:nvSpPr>
        <p:spPr/>
        <p:txBody>
          <a:bodyPr/>
          <a:lstStyle/>
          <a:p>
            <a:endParaRPr lang="ko-KR" altLang="en-US"/>
          </a:p>
        </p:txBody>
      </p:sp>
      <p:sp>
        <p:nvSpPr>
          <p:cNvPr id="5" name="슬라이드 번호 개체 틀 4">
            <a:extLst>
              <a:ext uri="{FF2B5EF4-FFF2-40B4-BE49-F238E27FC236}">
                <a16:creationId xmlns:a16="http://schemas.microsoft.com/office/drawing/2014/main" id="{264ABF02-3034-4E0E-85D8-3F5DDF263792}"/>
              </a:ext>
            </a:extLst>
          </p:cNvPr>
          <p:cNvSpPr>
            <a:spLocks noGrp="1"/>
          </p:cNvSpPr>
          <p:nvPr>
            <p:ph type="sldNum" sz="quarter" idx="12"/>
          </p:nvPr>
        </p:nvSpPr>
        <p:spPr/>
        <p:txBody>
          <a:bodyPr/>
          <a:lstStyle/>
          <a:p>
            <a:fld id="{EE6BC638-39B7-4287-91A7-2A3DDA573295}" type="slidenum">
              <a:rPr lang="ko-KR" altLang="en-US" smtClean="0"/>
              <a:pPr/>
              <a:t>‹#›</a:t>
            </a:fld>
            <a:endParaRPr lang="ko-KR" altLang="en-US"/>
          </a:p>
        </p:txBody>
      </p:sp>
      <p:sp>
        <p:nvSpPr>
          <p:cNvPr id="16" name="직사각형 15">
            <a:extLst>
              <a:ext uri="{FF2B5EF4-FFF2-40B4-BE49-F238E27FC236}">
                <a16:creationId xmlns:a16="http://schemas.microsoft.com/office/drawing/2014/main" id="{3BC31142-8115-4CC2-B700-E7239FE8F82B}"/>
              </a:ext>
            </a:extLst>
          </p:cNvPr>
          <p:cNvSpPr/>
          <p:nvPr userDrawn="1"/>
        </p:nvSpPr>
        <p:spPr>
          <a:xfrm rot="10800000">
            <a:off x="0" y="616642"/>
            <a:ext cx="12192000" cy="292078"/>
          </a:xfrm>
          <a:prstGeom prst="rect">
            <a:avLst/>
          </a:prstGeom>
          <a:gradFill flip="none" rotWithShape="1">
            <a:gsLst>
              <a:gs pos="41000">
                <a:schemeClr val="tx1">
                  <a:alpha val="55000"/>
                </a:schemeClr>
              </a:gs>
              <a:gs pos="100000">
                <a:schemeClr val="bg1">
                  <a:alpha val="6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sz="1800"/>
          </a:p>
        </p:txBody>
      </p:sp>
      <p:pic>
        <p:nvPicPr>
          <p:cNvPr id="11" name="그림 10">
            <a:extLst>
              <a:ext uri="{FF2B5EF4-FFF2-40B4-BE49-F238E27FC236}">
                <a16:creationId xmlns:a16="http://schemas.microsoft.com/office/drawing/2014/main" id="{8A3B8F5D-7EEE-40F6-8156-AD4898709E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08568" y="687450"/>
            <a:ext cx="983432" cy="152648"/>
          </a:xfrm>
          <a:prstGeom prst="rect">
            <a:avLst/>
          </a:prstGeom>
        </p:spPr>
      </p:pic>
    </p:spTree>
    <p:extLst>
      <p:ext uri="{BB962C8B-B14F-4D97-AF65-F5344CB8AC3E}">
        <p14:creationId xmlns:p14="http://schemas.microsoft.com/office/powerpoint/2010/main" val="21361548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날짜 개체 틀 3"/>
          <p:cNvSpPr>
            <a:spLocks noGrp="1"/>
          </p:cNvSpPr>
          <p:nvPr>
            <p:ph type="dt" sz="half" idx="2"/>
          </p:nvPr>
        </p:nvSpPr>
        <p:spPr>
          <a:xfrm>
            <a:off x="609600" y="6429397"/>
            <a:ext cx="2844800" cy="292079"/>
          </a:xfrm>
          <a:prstGeom prst="rect">
            <a:avLst/>
          </a:prstGeom>
        </p:spPr>
        <p:txBody>
          <a:bodyPr vert="horz" lIns="91440" tIns="45720" rIns="91440" bIns="45720" rtlCol="0" anchor="ctr"/>
          <a:lstStyle>
            <a:lvl1pPr algn="l">
              <a:defRPr sz="1200">
                <a:solidFill>
                  <a:schemeClr val="tx1">
                    <a:tint val="75000"/>
                  </a:schemeClr>
                </a:solidFill>
              </a:defRPr>
            </a:lvl1pPr>
          </a:lstStyle>
          <a:p>
            <a:fld id="{ED3D6733-6F27-4404-AB51-585418F146E5}" type="datetimeFigureOut">
              <a:rPr lang="ko-KR" altLang="en-US" smtClean="0"/>
              <a:pPr/>
              <a:t>2019. 8. 27.</a:t>
            </a:fld>
            <a:endParaRPr lang="ko-KR" altLang="en-US"/>
          </a:p>
        </p:txBody>
      </p:sp>
      <p:sp>
        <p:nvSpPr>
          <p:cNvPr id="5" name="바닥글 개체 틀 4"/>
          <p:cNvSpPr>
            <a:spLocks noGrp="1"/>
          </p:cNvSpPr>
          <p:nvPr>
            <p:ph type="ftr" sz="quarter" idx="3"/>
          </p:nvPr>
        </p:nvSpPr>
        <p:spPr>
          <a:xfrm>
            <a:off x="4165600" y="6429397"/>
            <a:ext cx="3860800" cy="292079"/>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8737600" y="6429397"/>
            <a:ext cx="2844800" cy="292079"/>
          </a:xfrm>
          <a:prstGeom prst="rect">
            <a:avLst/>
          </a:prstGeom>
        </p:spPr>
        <p:txBody>
          <a:bodyPr vert="horz" lIns="91440" tIns="45720" rIns="91440" bIns="45720" rtlCol="0" anchor="ctr"/>
          <a:lstStyle>
            <a:lvl1pPr algn="r">
              <a:defRPr sz="1200">
                <a:solidFill>
                  <a:schemeClr val="tx1">
                    <a:tint val="75000"/>
                  </a:schemeClr>
                </a:solidFill>
              </a:defRPr>
            </a:lvl1pPr>
          </a:lstStyle>
          <a:p>
            <a:fld id="{EE6BC638-39B7-4287-91A7-2A3DDA573295}" type="slidenum">
              <a:rPr lang="ko-KR" altLang="en-US" smtClean="0"/>
              <a:pPr/>
              <a:t>‹#›</a:t>
            </a:fld>
            <a:endParaRPr lang="ko-KR" altLang="en-US"/>
          </a:p>
        </p:txBody>
      </p:sp>
      <p:sp>
        <p:nvSpPr>
          <p:cNvPr id="8" name="제목 개체 틀 1"/>
          <p:cNvSpPr>
            <a:spLocks noGrp="1"/>
          </p:cNvSpPr>
          <p:nvPr>
            <p:ph type="title"/>
          </p:nvPr>
        </p:nvSpPr>
        <p:spPr>
          <a:xfrm>
            <a:off x="476211" y="-24"/>
            <a:ext cx="10877549" cy="8810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ko-KR" altLang="en-US" dirty="0"/>
              <a:t>마스터 제목 스타일 편집</a:t>
            </a:r>
          </a:p>
        </p:txBody>
      </p:sp>
    </p:spTree>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Lst>
  <p:txStyles>
    <p:titleStyle>
      <a:lvl1pPr algn="l" defTabSz="914400" rtl="0" eaLnBrk="1" fontAlgn="base" latinLnBrk="1" hangingPunct="1">
        <a:spcBef>
          <a:spcPct val="0"/>
        </a:spcBef>
        <a:spcAft>
          <a:spcPct val="0"/>
        </a:spcAft>
        <a:buClr>
          <a:schemeClr val="hlink"/>
        </a:buClr>
        <a:buFont typeface="굴림체" pitchFamily="49" charset="-127"/>
        <a:buNone/>
        <a:defRPr kumimoji="1" lang="ko-KR" altLang="en-US" sz="3500" kern="1200" dirty="0">
          <a:solidFill>
            <a:schemeClr val="bg1"/>
          </a:solidFill>
          <a:latin typeface="HY견고딕" pitchFamily="18" charset="-127"/>
          <a:ea typeface="HY견고딕" pitchFamily="18" charset="-127"/>
          <a:cs typeface="+mj-cs"/>
        </a:defRPr>
      </a:lvl1pPr>
    </p:titleStyle>
    <p:bodyStyle>
      <a:lvl1pPr marL="342900" indent="-342900" algn="l" defTabSz="914400" rtl="0" eaLnBrk="1" latinLnBrk="1" hangingPunct="1">
        <a:spcBef>
          <a:spcPct val="20000"/>
        </a:spcBef>
        <a:buFont typeface="Arial" pitchFamily="34" charset="0"/>
        <a:buChar char="•"/>
        <a:defRPr lang="ko-KR" altLang="en-US" sz="2500" kern="1200" smtClean="0">
          <a:solidFill>
            <a:schemeClr val="tx1"/>
          </a:solidFill>
          <a:latin typeface="HY견고딕" pitchFamily="18" charset="-127"/>
          <a:ea typeface="HY견고딕" pitchFamily="18" charset="-127"/>
          <a:cs typeface="+mn-cs"/>
        </a:defRPr>
      </a:lvl1pPr>
      <a:lvl2pPr marL="742950" indent="-285750" algn="l" defTabSz="914400" rtl="0" eaLnBrk="1" latinLnBrk="1" hangingPunct="1">
        <a:spcBef>
          <a:spcPct val="20000"/>
        </a:spcBef>
        <a:buFont typeface="Arial" pitchFamily="34" charset="0"/>
        <a:buChar char="–"/>
        <a:defRPr lang="ko-KR" altLang="en-US" sz="1800" kern="1200" smtClean="0">
          <a:solidFill>
            <a:schemeClr val="tx1"/>
          </a:solidFill>
          <a:latin typeface="HY견고딕" pitchFamily="18" charset="-127"/>
          <a:ea typeface="HY견고딕" pitchFamily="18" charset="-127"/>
          <a:cs typeface="+mn-cs"/>
        </a:defRPr>
      </a:lvl2pPr>
      <a:lvl3pPr marL="1143000" indent="-228600" algn="l" defTabSz="914400" rtl="0" eaLnBrk="1" latinLnBrk="1" hangingPunct="1">
        <a:spcBef>
          <a:spcPct val="20000"/>
        </a:spcBef>
        <a:buFont typeface="Arial" pitchFamily="34" charset="0"/>
        <a:buChar char="•"/>
        <a:defRPr lang="ko-KR" altLang="en-US" sz="1800" kern="1200" smtClean="0">
          <a:solidFill>
            <a:schemeClr val="tx1"/>
          </a:solidFill>
          <a:latin typeface="HY견고딕" pitchFamily="18" charset="-127"/>
          <a:ea typeface="HY견고딕" pitchFamily="18" charset="-127"/>
          <a:cs typeface="+mn-cs"/>
        </a:defRPr>
      </a:lvl3pPr>
      <a:lvl4pPr marL="1600200" indent="-228600" algn="l" defTabSz="914400" rtl="0" eaLnBrk="1" latinLnBrk="1" hangingPunct="1">
        <a:spcBef>
          <a:spcPct val="20000"/>
        </a:spcBef>
        <a:buFont typeface="Arial" pitchFamily="34" charset="0"/>
        <a:buChar char="–"/>
        <a:defRPr lang="ko-KR" altLang="en-US" sz="1800" kern="1200" smtClean="0">
          <a:solidFill>
            <a:schemeClr val="tx1"/>
          </a:solidFill>
          <a:latin typeface="HY견고딕" pitchFamily="18" charset="-127"/>
          <a:ea typeface="HY견고딕" pitchFamily="18" charset="-127"/>
          <a:cs typeface="+mn-cs"/>
        </a:defRPr>
      </a:lvl4pPr>
      <a:lvl5pPr marL="2057400" indent="-228600" algn="l" defTabSz="914400" rtl="0" eaLnBrk="1" latinLnBrk="1" hangingPunct="1">
        <a:spcBef>
          <a:spcPct val="20000"/>
        </a:spcBef>
        <a:buFont typeface="Arial" pitchFamily="34" charset="0"/>
        <a:buChar char="»"/>
        <a:defRPr lang="ko-KR" altLang="en-US" sz="1800" kern="1200">
          <a:solidFill>
            <a:schemeClr val="tx1"/>
          </a:solidFill>
          <a:latin typeface="HY견고딕" pitchFamily="18" charset="-127"/>
          <a:ea typeface="HY견고딕" pitchFamily="18"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2.gif"/></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36.gif"/><Relationship Id="rId4" Type="http://schemas.openxmlformats.org/officeDocument/2006/relationships/image" Target="../media/image35.gif"/></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3" Type="http://schemas.openxmlformats.org/officeDocument/2006/relationships/image" Target="../media/image52.jpeg"/><Relationship Id="rId7" Type="http://schemas.openxmlformats.org/officeDocument/2006/relationships/image" Target="../media/image56.jpeg"/><Relationship Id="rId12" Type="http://schemas.openxmlformats.org/officeDocument/2006/relationships/image" Target="../media/image61.jpeg"/><Relationship Id="rId2"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 Id="rId14" Type="http://schemas.openxmlformats.org/officeDocument/2006/relationships/image" Target="../media/image63.jpe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4.xml"/><Relationship Id="rId4" Type="http://schemas.openxmlformats.org/officeDocument/2006/relationships/image" Target="../media/image16.emf"/></Relationships>
</file>

<file path=ppt/slides/_rels/slide6.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p:cNvSpPr>
            <a:spLocks noGrp="1"/>
          </p:cNvSpPr>
          <p:nvPr>
            <p:ph type="ctrTitle"/>
          </p:nvPr>
        </p:nvSpPr>
        <p:spPr>
          <a:xfrm>
            <a:off x="0" y="498952"/>
            <a:ext cx="12192000" cy="1569660"/>
          </a:xfrm>
        </p:spPr>
        <p:txBody>
          <a:bodyPr/>
          <a:lstStyle/>
          <a:p>
            <a:r>
              <a:rPr lang="en-US" altLang="ko-KR" sz="4800" b="1" dirty="0">
                <a:solidFill>
                  <a:schemeClr val="bg1"/>
                </a:solidFill>
                <a:effectLst>
                  <a:outerShdw blurRad="50800" dist="38100" algn="l" rotWithShape="0">
                    <a:prstClr val="black">
                      <a:alpha val="40000"/>
                    </a:prstClr>
                  </a:outerShdw>
                </a:effectLst>
                <a:latin typeface="Calibri" panose="020F0502020204030204" pitchFamily="34" charset="0"/>
                <a:cs typeface="Calibri" panose="020F0502020204030204" pitchFamily="34" charset="0"/>
              </a:rPr>
              <a:t>Advisory System for Decision Making </a:t>
            </a:r>
            <a:br>
              <a:rPr lang="en-US" altLang="ko-KR" sz="4800" b="1" dirty="0">
                <a:solidFill>
                  <a:schemeClr val="bg1"/>
                </a:solidFill>
                <a:effectLst>
                  <a:outerShdw blurRad="50800" dist="38100" algn="l" rotWithShape="0">
                    <a:prstClr val="black">
                      <a:alpha val="40000"/>
                    </a:prstClr>
                  </a:outerShdw>
                </a:effectLst>
                <a:latin typeface="Calibri" panose="020F0502020204030204" pitchFamily="34" charset="0"/>
                <a:cs typeface="Calibri" panose="020F0502020204030204" pitchFamily="34" charset="0"/>
              </a:rPr>
            </a:br>
            <a:r>
              <a:rPr lang="en-US" altLang="ko-KR" sz="4800" b="1" dirty="0">
                <a:solidFill>
                  <a:schemeClr val="bg1"/>
                </a:solidFill>
                <a:effectLst>
                  <a:outerShdw blurRad="50800" dist="38100" algn="l" rotWithShape="0">
                    <a:prstClr val="black">
                      <a:alpha val="40000"/>
                    </a:prstClr>
                  </a:outerShdw>
                </a:effectLst>
                <a:latin typeface="Calibri" panose="020F0502020204030204" pitchFamily="34" charset="0"/>
                <a:cs typeface="Calibri" panose="020F0502020204030204" pitchFamily="34" charset="0"/>
              </a:rPr>
              <a:t>in Crop Protection</a:t>
            </a:r>
          </a:p>
        </p:txBody>
      </p:sp>
      <p:sp>
        <p:nvSpPr>
          <p:cNvPr id="10" name="TextBox 9">
            <a:extLst>
              <a:ext uri="{FF2B5EF4-FFF2-40B4-BE49-F238E27FC236}">
                <a16:creationId xmlns:a16="http://schemas.microsoft.com/office/drawing/2014/main" id="{3EA6931D-28C0-47DF-BAEA-6F77F68FC26F}"/>
              </a:ext>
            </a:extLst>
          </p:cNvPr>
          <p:cNvSpPr txBox="1"/>
          <p:nvPr/>
        </p:nvSpPr>
        <p:spPr>
          <a:xfrm>
            <a:off x="4854860" y="5661248"/>
            <a:ext cx="2482283" cy="954107"/>
          </a:xfrm>
          <a:prstGeom prst="rect">
            <a:avLst/>
          </a:prstGeom>
          <a:noFill/>
        </p:spPr>
        <p:txBody>
          <a:bodyPr wrap="none" rtlCol="0">
            <a:spAutoFit/>
          </a:bodyPr>
          <a:lstStyle/>
          <a:p>
            <a:pPr algn="ctr"/>
            <a:r>
              <a:rPr lang="en-US" altLang="ko-KR" sz="28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EPINET Co., Ltd.</a:t>
            </a:r>
          </a:p>
          <a:p>
            <a:pPr algn="ctr"/>
            <a:r>
              <a:rPr lang="en-US" altLang="ko-KR" sz="28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Yong </a:t>
            </a:r>
            <a:r>
              <a:rPr lang="en-US" altLang="ko-KR" sz="2800"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Kyu</a:t>
            </a:r>
            <a:r>
              <a:rPr lang="en-US" altLang="ko-KR" sz="28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Han</a:t>
            </a:r>
            <a:endParaRPr lang="ko-KR" altLang="en-US" sz="28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그림 3" descr="시계, 텍스트, 개체, 표지판이(가) 표시된 사진&#10;&#10;자동 생성된 설명">
            <a:extLst>
              <a:ext uri="{FF2B5EF4-FFF2-40B4-BE49-F238E27FC236}">
                <a16:creationId xmlns:a16="http://schemas.microsoft.com/office/drawing/2014/main" id="{B8D08480-1800-4986-9735-AA2A0ACF96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479"/>
          <a:stretch/>
        </p:blipFill>
        <p:spPr>
          <a:xfrm>
            <a:off x="10200456" y="6237312"/>
            <a:ext cx="1961683" cy="53563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descr="지도, 텍스트이(가) 표시된 사진&#10;&#10;매우 높은 신뢰도로 생성된 설명">
            <a:extLst>
              <a:ext uri="{FF2B5EF4-FFF2-40B4-BE49-F238E27FC236}">
                <a16:creationId xmlns:a16="http://schemas.microsoft.com/office/drawing/2014/main" id="{DEAFFC3C-4E77-4189-A10F-8970658003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0414" y="1279793"/>
            <a:ext cx="3595586" cy="5157192"/>
          </a:xfrm>
          <a:prstGeom prst="rect">
            <a:avLst/>
          </a:prstGeom>
        </p:spPr>
      </p:pic>
      <p:sp>
        <p:nvSpPr>
          <p:cNvPr id="16" name="자유형 7">
            <a:extLst>
              <a:ext uri="{FF2B5EF4-FFF2-40B4-BE49-F238E27FC236}">
                <a16:creationId xmlns:a16="http://schemas.microsoft.com/office/drawing/2014/main" id="{926D8FA3-A0EB-034D-B521-C70D02114C32}"/>
              </a:ext>
            </a:extLst>
          </p:cNvPr>
          <p:cNvSpPr/>
          <p:nvPr/>
        </p:nvSpPr>
        <p:spPr>
          <a:xfrm rot="18913638">
            <a:off x="4274568" y="4777889"/>
            <a:ext cx="175637" cy="202860"/>
          </a:xfrm>
          <a:custGeom>
            <a:avLst/>
            <a:gdLst>
              <a:gd name="connsiteX0" fmla="*/ 0 w 502276"/>
              <a:gd name="connsiteY0" fmla="*/ 321972 h 502276"/>
              <a:gd name="connsiteX1" fmla="*/ 167425 w 502276"/>
              <a:gd name="connsiteY1" fmla="*/ 90152 h 502276"/>
              <a:gd name="connsiteX2" fmla="*/ 373487 w 502276"/>
              <a:gd name="connsiteY2" fmla="*/ 0 h 502276"/>
              <a:gd name="connsiteX3" fmla="*/ 502276 w 502276"/>
              <a:gd name="connsiteY3" fmla="*/ 128789 h 502276"/>
              <a:gd name="connsiteX4" fmla="*/ 412124 w 502276"/>
              <a:gd name="connsiteY4" fmla="*/ 360608 h 502276"/>
              <a:gd name="connsiteX5" fmla="*/ 231819 w 502276"/>
              <a:gd name="connsiteY5" fmla="*/ 502276 h 502276"/>
              <a:gd name="connsiteX6" fmla="*/ 0 w 502276"/>
              <a:gd name="connsiteY6" fmla="*/ 321972 h 50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276" h="502276">
                <a:moveTo>
                  <a:pt x="0" y="321972"/>
                </a:moveTo>
                <a:lnTo>
                  <a:pt x="167425" y="90152"/>
                </a:lnTo>
                <a:lnTo>
                  <a:pt x="373487" y="0"/>
                </a:lnTo>
                <a:lnTo>
                  <a:pt x="502276" y="128789"/>
                </a:lnTo>
                <a:lnTo>
                  <a:pt x="412124" y="360608"/>
                </a:lnTo>
                <a:lnTo>
                  <a:pt x="231819" y="502276"/>
                </a:lnTo>
                <a:lnTo>
                  <a:pt x="0" y="321972"/>
                </a:lnTo>
                <a:close/>
              </a:path>
            </a:pathLst>
          </a:custGeom>
          <a:noFill/>
          <a:ln w="50800" cap="flat" cmpd="sng" algn="ctr">
            <a:solidFill>
              <a:srgbClr val="FFFF00"/>
            </a:solidFill>
            <a:prstDash val="solid"/>
          </a:ln>
          <a:effectLst/>
        </p:spPr>
        <p:txBody>
          <a:bodyPr anchor="ctr"/>
          <a:lstStyle/>
          <a:p>
            <a:pPr latinLnBrk="0">
              <a:defRPr/>
            </a:pPr>
            <a:endParaRPr lang="ko-KR" altLang="en-US" kern="0" dirty="0">
              <a:solidFill>
                <a:prstClr val="white"/>
              </a:solidFill>
              <a:latin typeface="맑은 고딕"/>
              <a:ea typeface="맑은 고딕" panose="020B0503020000020004" pitchFamily="50" charset="-127"/>
            </a:endParaRPr>
          </a:p>
        </p:txBody>
      </p:sp>
      <p:grpSp>
        <p:nvGrpSpPr>
          <p:cNvPr id="5" name="그룹 4">
            <a:extLst>
              <a:ext uri="{FF2B5EF4-FFF2-40B4-BE49-F238E27FC236}">
                <a16:creationId xmlns:a16="http://schemas.microsoft.com/office/drawing/2014/main" id="{C1BEC794-6C2C-4BAF-B4BB-B6E08D4D48E4}"/>
              </a:ext>
            </a:extLst>
          </p:cNvPr>
          <p:cNvGrpSpPr/>
          <p:nvPr/>
        </p:nvGrpSpPr>
        <p:grpSpPr>
          <a:xfrm>
            <a:off x="4367808" y="1294354"/>
            <a:ext cx="5400600" cy="3582269"/>
            <a:chOff x="3008784" y="1328827"/>
            <a:chExt cx="5400600" cy="3582269"/>
          </a:xfrm>
        </p:grpSpPr>
        <p:pic>
          <p:nvPicPr>
            <p:cNvPr id="6" name="그림 5">
              <a:extLst>
                <a:ext uri="{FF2B5EF4-FFF2-40B4-BE49-F238E27FC236}">
                  <a16:creationId xmlns:a16="http://schemas.microsoft.com/office/drawing/2014/main" id="{2C3DB18F-4547-4DC7-B9E8-0EB3C298E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032" y="1328827"/>
              <a:ext cx="3168352" cy="2388205"/>
            </a:xfrm>
            <a:prstGeom prst="rect">
              <a:avLst/>
            </a:prstGeom>
          </p:spPr>
        </p:pic>
        <p:cxnSp>
          <p:nvCxnSpPr>
            <p:cNvPr id="7" name="연결선: 꺾임 6">
              <a:extLst>
                <a:ext uri="{FF2B5EF4-FFF2-40B4-BE49-F238E27FC236}">
                  <a16:creationId xmlns:a16="http://schemas.microsoft.com/office/drawing/2014/main" id="{AE161B42-5872-450A-B38F-ED0C79DCC47B}"/>
                </a:ext>
              </a:extLst>
            </p:cNvPr>
            <p:cNvCxnSpPr>
              <a:cxnSpLocks/>
            </p:cNvCxnSpPr>
            <p:nvPr/>
          </p:nvCxnSpPr>
          <p:spPr bwMode="auto">
            <a:xfrm flipV="1">
              <a:off x="3008784" y="1700808"/>
              <a:ext cx="3744416" cy="3210288"/>
            </a:xfrm>
            <a:prstGeom prst="bentConnector3">
              <a:avLst/>
            </a:prstGeom>
            <a:solidFill>
              <a:schemeClr val="accent1"/>
            </a:solidFill>
            <a:ln w="28575" cap="flat" cmpd="sng" algn="ctr">
              <a:solidFill>
                <a:schemeClr val="tx1"/>
              </a:solidFill>
              <a:prstDash val="solid"/>
              <a:round/>
              <a:headEnd type="none" w="med" len="med"/>
              <a:tailEnd type="triangle"/>
            </a:ln>
            <a:effectLst/>
          </p:spPr>
        </p:cxnSp>
      </p:grpSp>
      <p:grpSp>
        <p:nvGrpSpPr>
          <p:cNvPr id="2" name="그룹 1">
            <a:extLst>
              <a:ext uri="{FF2B5EF4-FFF2-40B4-BE49-F238E27FC236}">
                <a16:creationId xmlns:a16="http://schemas.microsoft.com/office/drawing/2014/main" id="{B2D4F883-C125-824D-8CA9-C647454DD652}"/>
              </a:ext>
            </a:extLst>
          </p:cNvPr>
          <p:cNvGrpSpPr/>
          <p:nvPr/>
        </p:nvGrpSpPr>
        <p:grpSpPr>
          <a:xfrm>
            <a:off x="7032104" y="2530431"/>
            <a:ext cx="3744416" cy="3864471"/>
            <a:chOff x="7032104" y="2530431"/>
            <a:chExt cx="3744416" cy="3864471"/>
          </a:xfrm>
        </p:grpSpPr>
        <p:pic>
          <p:nvPicPr>
            <p:cNvPr id="3" name="그림 2" descr="야채이(가) 표시된 사진&#10;&#10;높은 신뢰도로 생성된 설명">
              <a:extLst>
                <a:ext uri="{FF2B5EF4-FFF2-40B4-BE49-F238E27FC236}">
                  <a16:creationId xmlns:a16="http://schemas.microsoft.com/office/drawing/2014/main" id="{EE27076C-065E-45E5-A183-431487AAD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2104" y="3981655"/>
              <a:ext cx="3206792" cy="2413247"/>
            </a:xfrm>
            <a:prstGeom prst="rect">
              <a:avLst/>
            </a:prstGeom>
          </p:spPr>
        </p:pic>
        <p:sp>
          <p:nvSpPr>
            <p:cNvPr id="8" name="화살표: 왼쪽으로 구부러짐 7">
              <a:extLst>
                <a:ext uri="{FF2B5EF4-FFF2-40B4-BE49-F238E27FC236}">
                  <a16:creationId xmlns:a16="http://schemas.microsoft.com/office/drawing/2014/main" id="{C2D31DA9-FDC3-43B2-AC34-722F24EEAF7C}"/>
                </a:ext>
              </a:extLst>
            </p:cNvPr>
            <p:cNvSpPr/>
            <p:nvPr/>
          </p:nvSpPr>
          <p:spPr bwMode="auto">
            <a:xfrm>
              <a:off x="10056440" y="2530431"/>
              <a:ext cx="720080" cy="2413247"/>
            </a:xfrm>
            <a:prstGeom prst="curvedLeftArrow">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kumimoji="1" lang="ko-KR" altLang="en-US" sz="1000" dirty="0">
                <a:latin typeface="굴림" pitchFamily="50" charset="-127"/>
                <a:ea typeface="굴림" pitchFamily="50" charset="-127"/>
              </a:endParaRPr>
            </a:p>
          </p:txBody>
        </p:sp>
      </p:grpSp>
      <p:grpSp>
        <p:nvGrpSpPr>
          <p:cNvPr id="9" name="그룹 8">
            <a:extLst>
              <a:ext uri="{FF2B5EF4-FFF2-40B4-BE49-F238E27FC236}">
                <a16:creationId xmlns:a16="http://schemas.microsoft.com/office/drawing/2014/main" id="{24FC00D7-793F-4C02-9B47-62123A64794C}"/>
              </a:ext>
            </a:extLst>
          </p:cNvPr>
          <p:cNvGrpSpPr/>
          <p:nvPr/>
        </p:nvGrpSpPr>
        <p:grpSpPr>
          <a:xfrm>
            <a:off x="3259640" y="2151979"/>
            <a:ext cx="5572664" cy="4229349"/>
            <a:chOff x="-2194171" y="1779666"/>
            <a:chExt cx="5572664" cy="4229349"/>
          </a:xfrm>
        </p:grpSpPr>
        <p:pic>
          <p:nvPicPr>
            <p:cNvPr id="10" name="그림 9">
              <a:extLst>
                <a:ext uri="{FF2B5EF4-FFF2-40B4-BE49-F238E27FC236}">
                  <a16:creationId xmlns:a16="http://schemas.microsoft.com/office/drawing/2014/main" id="{5F6AFDFC-772A-4C07-8A88-A64516103D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4171" y="1779666"/>
              <a:ext cx="4328237" cy="4205111"/>
            </a:xfrm>
            <a:prstGeom prst="rect">
              <a:avLst/>
            </a:prstGeom>
            <a:ln w="25400">
              <a:solidFill>
                <a:sysClr val="windowText" lastClr="000000"/>
              </a:solidFill>
            </a:ln>
          </p:spPr>
        </p:pic>
        <p:sp>
          <p:nvSpPr>
            <p:cNvPr id="11" name="직사각형 10">
              <a:extLst>
                <a:ext uri="{FF2B5EF4-FFF2-40B4-BE49-F238E27FC236}">
                  <a16:creationId xmlns:a16="http://schemas.microsoft.com/office/drawing/2014/main" id="{82D1FC95-C983-43E1-90AE-96B62FBD71C1}"/>
                </a:ext>
              </a:extLst>
            </p:cNvPr>
            <p:cNvSpPr/>
            <p:nvPr/>
          </p:nvSpPr>
          <p:spPr>
            <a:xfrm>
              <a:off x="3250188" y="4818200"/>
              <a:ext cx="128305" cy="135032"/>
            </a:xfrm>
            <a:prstGeom prst="rect">
              <a:avLst/>
            </a:prstGeom>
            <a:noFill/>
            <a:ln w="25400" cap="flat" cmpd="sng" algn="ctr">
              <a:solidFill>
                <a:sysClr val="windowText" lastClr="000000"/>
              </a:solidFill>
              <a:prstDash val="solid"/>
              <a:miter lim="800000"/>
            </a:ln>
            <a:effectLst/>
          </p:spPr>
          <p:txBody>
            <a:bodyPr rtlCol="0" anchor="ctr"/>
            <a:lstStyle/>
            <a:p>
              <a:pPr latinLnBrk="0">
                <a:defRPr/>
              </a:pPr>
              <a:endParaRPr lang="ko-KR" altLang="en-US" kern="0">
                <a:solidFill>
                  <a:prstClr val="white"/>
                </a:solidFill>
                <a:latin typeface="맑은 고딕"/>
                <a:ea typeface="맑은 고딕" panose="020B0503020000020004" pitchFamily="50" charset="-127"/>
              </a:endParaRPr>
            </a:p>
          </p:txBody>
        </p:sp>
        <p:cxnSp>
          <p:nvCxnSpPr>
            <p:cNvPr id="12" name="직선 연결선 11">
              <a:extLst>
                <a:ext uri="{FF2B5EF4-FFF2-40B4-BE49-F238E27FC236}">
                  <a16:creationId xmlns:a16="http://schemas.microsoft.com/office/drawing/2014/main" id="{129250F2-C1A3-4837-B7F2-119CCB1455F5}"/>
                </a:ext>
              </a:extLst>
            </p:cNvPr>
            <p:cNvCxnSpPr>
              <a:stCxn id="11" idx="0"/>
            </p:cNvCxnSpPr>
            <p:nvPr/>
          </p:nvCxnSpPr>
          <p:spPr>
            <a:xfrm flipH="1" flipV="1">
              <a:off x="2134066" y="1779666"/>
              <a:ext cx="1180275" cy="3038534"/>
            </a:xfrm>
            <a:prstGeom prst="line">
              <a:avLst/>
            </a:prstGeom>
            <a:noFill/>
            <a:ln w="25400" cap="flat" cmpd="sng" algn="ctr">
              <a:solidFill>
                <a:sysClr val="windowText" lastClr="000000"/>
              </a:solidFill>
              <a:prstDash val="solid"/>
              <a:miter lim="800000"/>
            </a:ln>
            <a:effectLst/>
          </p:spPr>
        </p:cxnSp>
        <p:cxnSp>
          <p:nvCxnSpPr>
            <p:cNvPr id="13" name="직선 연결선 12">
              <a:extLst>
                <a:ext uri="{FF2B5EF4-FFF2-40B4-BE49-F238E27FC236}">
                  <a16:creationId xmlns:a16="http://schemas.microsoft.com/office/drawing/2014/main" id="{6B87F39B-6265-4DD6-8C39-0EB912F75870}"/>
                </a:ext>
              </a:extLst>
            </p:cNvPr>
            <p:cNvCxnSpPr>
              <a:stCxn id="11" idx="2"/>
            </p:cNvCxnSpPr>
            <p:nvPr/>
          </p:nvCxnSpPr>
          <p:spPr>
            <a:xfrm flipH="1">
              <a:off x="2134066" y="4953232"/>
              <a:ext cx="1180275" cy="1055783"/>
            </a:xfrm>
            <a:prstGeom prst="line">
              <a:avLst/>
            </a:prstGeom>
            <a:noFill/>
            <a:ln w="25400" cap="flat" cmpd="sng" algn="ctr">
              <a:solidFill>
                <a:sysClr val="windowText" lastClr="000000"/>
              </a:solidFill>
              <a:prstDash val="solid"/>
              <a:miter lim="800000"/>
            </a:ln>
            <a:effectLst/>
          </p:spPr>
        </p:cxnSp>
      </p:grpSp>
      <p:sp>
        <p:nvSpPr>
          <p:cNvPr id="15" name="TextBox 14">
            <a:extLst>
              <a:ext uri="{FF2B5EF4-FFF2-40B4-BE49-F238E27FC236}">
                <a16:creationId xmlns:a16="http://schemas.microsoft.com/office/drawing/2014/main" id="{4F72FEC2-E06B-8F48-8454-3068D17F80CF}"/>
              </a:ext>
            </a:extLst>
          </p:cNvPr>
          <p:cNvSpPr txBox="1"/>
          <p:nvPr/>
        </p:nvSpPr>
        <p:spPr>
          <a:xfrm>
            <a:off x="28471" y="611396"/>
            <a:ext cx="5702651" cy="369332"/>
          </a:xfrm>
          <a:prstGeom prst="rect">
            <a:avLst/>
          </a:prstGeom>
          <a:noFill/>
        </p:spPr>
        <p:txBody>
          <a:bodyPr wrap="none" rtlCol="0">
            <a:spAutoFit/>
          </a:bodyPr>
          <a:lstStyle/>
          <a:p>
            <a:r>
              <a:rPr lang="en-US" altLang="ko-KR" b="1" dirty="0">
                <a:solidFill>
                  <a:schemeClr val="bg1"/>
                </a:solidFill>
                <a:effectLst>
                  <a:outerShdw blurRad="38100" dist="38100" dir="2700000" algn="tl">
                    <a:srgbClr val="000000">
                      <a:alpha val="43137"/>
                    </a:srgbClr>
                  </a:outerShdw>
                </a:effectLst>
                <a:latin typeface="Calibri" pitchFamily="34" charset="0"/>
                <a:cs typeface="Calibri" pitchFamily="34" charset="0"/>
              </a:rPr>
              <a:t>Our technology </a:t>
            </a:r>
            <a:r>
              <a:rPr lang="en-US" altLang="ko-KR" b="1" dirty="0">
                <a:solidFill>
                  <a:schemeClr val="bg1"/>
                </a:solidFill>
                <a:latin typeface="Calibri" pitchFamily="34" charset="0"/>
                <a:cs typeface="Calibri" pitchFamily="34" charset="0"/>
              </a:rPr>
              <a:t>– Real time weather/climate downscaling</a:t>
            </a:r>
          </a:p>
        </p:txBody>
      </p:sp>
    </p:spTree>
    <p:extLst>
      <p:ext uri="{BB962C8B-B14F-4D97-AF65-F5344CB8AC3E}">
        <p14:creationId xmlns:p14="http://schemas.microsoft.com/office/powerpoint/2010/main" val="289786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75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right)">
                                      <p:cBhvr>
                                        <p:cTn id="23"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60BF99A2-98BD-4DA6-9F8B-8FD20CB81E29}"/>
              </a:ext>
            </a:extLst>
          </p:cNvPr>
          <p:cNvSpPr/>
          <p:nvPr/>
        </p:nvSpPr>
        <p:spPr>
          <a:xfrm>
            <a:off x="515351" y="1340768"/>
            <a:ext cx="8568472" cy="461661"/>
          </a:xfrm>
          <a:prstGeom prst="rect">
            <a:avLst/>
          </a:prstGeom>
        </p:spPr>
        <p:txBody>
          <a:bodyPr wrap="square" lIns="91434" tIns="45718" rIns="91434" bIns="45718">
            <a:spAutoFit/>
          </a:bodyPr>
          <a:lstStyle/>
          <a:p>
            <a:pPr lvl="0"/>
            <a:r>
              <a:rPr lang="en-US" altLang="ko-KR" sz="1200" dirty="0">
                <a:solidFill>
                  <a:prstClr val="black"/>
                </a:solidFill>
                <a:latin typeface="Calibri" panose="020F0502020204030204" pitchFamily="34" charset="0"/>
                <a:cs typeface="Calibri" panose="020F0502020204030204" pitchFamily="34" charset="0"/>
              </a:rPr>
              <a:t>The information system for plant disease collects weather data observed from automated weather stations (AWS) and forecasts of numerical weather prediction model to provide users with crop disease forecasting information via Web. and mobile applications. </a:t>
            </a:r>
          </a:p>
        </p:txBody>
      </p:sp>
      <p:sp>
        <p:nvSpPr>
          <p:cNvPr id="4" name="직사각형 3">
            <a:extLst>
              <a:ext uri="{FF2B5EF4-FFF2-40B4-BE49-F238E27FC236}">
                <a16:creationId xmlns:a16="http://schemas.microsoft.com/office/drawing/2014/main" id="{6166C8FC-1025-482B-9F21-5E16F0F8598F}"/>
              </a:ext>
            </a:extLst>
          </p:cNvPr>
          <p:cNvSpPr/>
          <p:nvPr/>
        </p:nvSpPr>
        <p:spPr>
          <a:xfrm>
            <a:off x="515350" y="1772816"/>
            <a:ext cx="8376419" cy="1754322"/>
          </a:xfrm>
          <a:prstGeom prst="rect">
            <a:avLst/>
          </a:prstGeom>
        </p:spPr>
        <p:txBody>
          <a:bodyPr wrap="square" lIns="91434" tIns="45718" rIns="91434" bIns="45718">
            <a:spAutoFit/>
          </a:bodyPr>
          <a:lstStyle/>
          <a:p>
            <a:pPr marL="180975" indent="-115888" algn="just">
              <a:lnSpc>
                <a:spcPct val="150000"/>
              </a:lnSpc>
              <a:buFont typeface="Arial" panose="020B0604020202020204" pitchFamily="34" charset="0"/>
              <a:buChar char="•"/>
            </a:pPr>
            <a:r>
              <a:rPr lang="en-US" altLang="ko-KR" sz="1200" b="1" dirty="0">
                <a:solidFill>
                  <a:schemeClr val="accent1">
                    <a:lumMod val="75000"/>
                  </a:schemeClr>
                </a:solidFill>
                <a:latin typeface="Calibri" panose="020F0502020204030204" pitchFamily="34" charset="0"/>
                <a:ea typeface="맑은 고딕" pitchFamily="50" charset="-127"/>
                <a:cs typeface="Calibri" panose="020F0502020204030204" pitchFamily="34" charset="0"/>
              </a:rPr>
              <a:t>Characteristic of plant disease &amp; insect pest forecasting system </a:t>
            </a:r>
          </a:p>
          <a:p>
            <a:pPr marL="539966" lvl="1" indent="-179989" algn="just">
              <a:buFont typeface="Wingdings" panose="05000000000000000000" pitchFamily="2" charset="2"/>
              <a:buChar char="ü"/>
            </a:pPr>
            <a:r>
              <a:rPr lang="en-US" altLang="ko-KR" sz="1200" dirty="0">
                <a:latin typeface="Calibri" panose="020F0502020204030204" pitchFamily="34" charset="0"/>
                <a:cs typeface="Calibri" panose="020F0502020204030204" pitchFamily="34" charset="0"/>
              </a:rPr>
              <a:t>Expeditious and accurate prediction based on cluster analysis using big data</a:t>
            </a:r>
          </a:p>
          <a:p>
            <a:pPr marL="539966" lvl="1" indent="-179989" algn="just">
              <a:buFont typeface="Wingdings" panose="05000000000000000000" pitchFamily="2" charset="2"/>
              <a:buChar char="ü"/>
            </a:pPr>
            <a:r>
              <a:rPr lang="en-US" altLang="ko-KR" sz="1200" dirty="0">
                <a:latin typeface="Calibri" panose="020F0502020204030204" pitchFamily="34" charset="0"/>
                <a:cs typeface="Calibri" panose="020F0502020204030204" pitchFamily="34" charset="0"/>
              </a:rPr>
              <a:t>Provision of user-customized information by integrated technologies on climate downscaling and agricultural weather service</a:t>
            </a:r>
          </a:p>
          <a:p>
            <a:pPr marL="180975" indent="-115888" algn="just">
              <a:lnSpc>
                <a:spcPct val="150000"/>
              </a:lnSpc>
              <a:buFont typeface="Arial" panose="020B0604020202020204" pitchFamily="34" charset="0"/>
              <a:buChar char="•"/>
            </a:pPr>
            <a:r>
              <a:rPr lang="en-US" altLang="ko-KR" sz="1200" b="1" dirty="0">
                <a:solidFill>
                  <a:schemeClr val="accent1">
                    <a:lumMod val="75000"/>
                  </a:schemeClr>
                </a:solidFill>
                <a:latin typeface="Calibri" panose="020F0502020204030204" pitchFamily="34" charset="0"/>
                <a:cs typeface="Calibri" panose="020F0502020204030204" pitchFamily="34" charset="0"/>
              </a:rPr>
              <a:t>Operation systems for plant disease and pest forecasts (Oct., 2002 - Dec., 2018)</a:t>
            </a:r>
            <a:endParaRPr lang="en-US" altLang="ko-KR" sz="1200" dirty="0">
              <a:solidFill>
                <a:schemeClr val="accent1">
                  <a:lumMod val="75000"/>
                </a:schemeClr>
              </a:solidFill>
              <a:latin typeface="Calibri" panose="020F0502020204030204" pitchFamily="34" charset="0"/>
              <a:ea typeface="맑은 고딕" pitchFamily="50" charset="-127"/>
              <a:cs typeface="Calibri" panose="020F0502020204030204" pitchFamily="34" charset="0"/>
            </a:endParaRPr>
          </a:p>
          <a:p>
            <a:pPr marL="539966" lvl="1" indent="-179989" algn="just">
              <a:buFont typeface="Wingdings" panose="05000000000000000000" pitchFamily="2" charset="2"/>
              <a:buChar char="ü"/>
            </a:pPr>
            <a:r>
              <a:rPr lang="en-US" altLang="ko-KR" sz="1200" dirty="0">
                <a:latin typeface="Calibri" panose="020F0502020204030204" pitchFamily="34" charset="0"/>
                <a:cs typeface="Calibri" panose="020F0502020204030204" pitchFamily="34" charset="0"/>
              </a:rPr>
              <a:t>Pear, apple, grape, peach, citrus, persimmon, strawberry, pepper, rice, </a:t>
            </a:r>
          </a:p>
          <a:p>
            <a:pPr marL="359977" lvl="1" algn="just"/>
            <a:r>
              <a:rPr lang="en-US" altLang="ko-KR" sz="1200" dirty="0">
                <a:latin typeface="Calibri" panose="020F0502020204030204" pitchFamily="34" charset="0"/>
                <a:cs typeface="Calibri" panose="020F0502020204030204" pitchFamily="34" charset="0"/>
              </a:rPr>
              <a:t>     grass etc. (10 in total)</a:t>
            </a:r>
            <a:endParaRPr lang="en-US" altLang="ko-KR" sz="1200" dirty="0">
              <a:solidFill>
                <a:srgbClr val="0070C0"/>
              </a:solidFill>
              <a:latin typeface="Calibri" panose="020F0502020204030204" pitchFamily="34" charset="0"/>
              <a:cs typeface="Calibri" panose="020F0502020204030204" pitchFamily="34" charset="0"/>
            </a:endParaRPr>
          </a:p>
          <a:p>
            <a:pPr marL="539966" lvl="1" indent="-179989" algn="just">
              <a:buFont typeface="Wingdings" panose="05000000000000000000" pitchFamily="2" charset="2"/>
              <a:buChar char="ü"/>
            </a:pPr>
            <a:r>
              <a:rPr lang="en-US" altLang="ko-KR" sz="1200" dirty="0">
                <a:latin typeface="Calibri" panose="020F0502020204030204" pitchFamily="34" charset="0"/>
                <a:cs typeface="Calibri" panose="020F0502020204030204" pitchFamily="34" charset="0"/>
              </a:rPr>
              <a:t>Service for 27 diseases and 23 pests (50 in total)</a:t>
            </a:r>
            <a:endParaRPr lang="en-US" altLang="ko-KR" sz="1200" dirty="0">
              <a:solidFill>
                <a:srgbClr val="0070C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70667DF-FCFF-44F0-B2A6-4CFA033EDA33}"/>
              </a:ext>
            </a:extLst>
          </p:cNvPr>
          <p:cNvSpPr txBox="1"/>
          <p:nvPr/>
        </p:nvSpPr>
        <p:spPr>
          <a:xfrm>
            <a:off x="263352" y="1002218"/>
            <a:ext cx="4298729" cy="338550"/>
          </a:xfrm>
          <a:prstGeom prst="rect">
            <a:avLst/>
          </a:prstGeom>
          <a:noFill/>
        </p:spPr>
        <p:txBody>
          <a:bodyPr wrap="none" lIns="91434" tIns="45718" rIns="91434" bIns="45718" rtlCol="0">
            <a:spAutoFit/>
          </a:bodyPr>
          <a:lstStyle/>
          <a:p>
            <a:r>
              <a:rPr lang="en-US" altLang="ko-KR" sz="1600" b="1" dirty="0">
                <a:solidFill>
                  <a:schemeClr val="tx2"/>
                </a:solidFill>
                <a:latin typeface="Calibri" panose="020F0502020204030204" pitchFamily="34" charset="0"/>
                <a:cs typeface="Calibri" panose="020F0502020204030204" pitchFamily="34" charset="0"/>
              </a:rPr>
              <a:t>Plant disease and insect pest forecasting system</a:t>
            </a:r>
            <a:endParaRPr lang="ko-KR" altLang="en-US" sz="1600" b="1" dirty="0">
              <a:solidFill>
                <a:schemeClr val="tx2"/>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FD7DCA18-D0D8-44DD-99D0-33C3DC1DCC25}"/>
              </a:ext>
            </a:extLst>
          </p:cNvPr>
          <p:cNvSpPr txBox="1"/>
          <p:nvPr/>
        </p:nvSpPr>
        <p:spPr>
          <a:xfrm>
            <a:off x="30786" y="611396"/>
            <a:ext cx="5094215" cy="369332"/>
          </a:xfrm>
          <a:prstGeom prst="rect">
            <a:avLst/>
          </a:prstGeom>
          <a:noFill/>
        </p:spPr>
        <p:txBody>
          <a:bodyPr wrap="none" rtlCol="0">
            <a:spAutoFit/>
          </a:bodyPr>
          <a:lstStyle/>
          <a:p>
            <a:r>
              <a:rPr lang="en-US" altLang="ko-KR" b="1" dirty="0">
                <a:solidFill>
                  <a:schemeClr val="bg1"/>
                </a:solidFill>
                <a:effectLst>
                  <a:outerShdw blurRad="38100" dist="38100" dir="2700000" algn="tl">
                    <a:srgbClr val="000000">
                      <a:alpha val="43137"/>
                    </a:srgbClr>
                  </a:outerShdw>
                </a:effectLst>
                <a:latin typeface="Calibri" pitchFamily="34" charset="0"/>
                <a:cs typeface="Calibri" pitchFamily="34" charset="0"/>
              </a:rPr>
              <a:t>Our technology </a:t>
            </a:r>
            <a:r>
              <a:rPr lang="en-US" altLang="ko-KR" b="1" dirty="0">
                <a:solidFill>
                  <a:schemeClr val="bg1"/>
                </a:solidFill>
                <a:latin typeface="Calibri" pitchFamily="34" charset="0"/>
                <a:cs typeface="Calibri" pitchFamily="34" charset="0"/>
              </a:rPr>
              <a:t>- Plant disease forecasting services</a:t>
            </a:r>
          </a:p>
        </p:txBody>
      </p:sp>
      <p:grpSp>
        <p:nvGrpSpPr>
          <p:cNvPr id="22" name="그룹 21">
            <a:extLst>
              <a:ext uri="{FF2B5EF4-FFF2-40B4-BE49-F238E27FC236}">
                <a16:creationId xmlns:a16="http://schemas.microsoft.com/office/drawing/2014/main" id="{36509100-FE35-CF48-8BEA-3E4633B34196}"/>
              </a:ext>
            </a:extLst>
          </p:cNvPr>
          <p:cNvGrpSpPr/>
          <p:nvPr/>
        </p:nvGrpSpPr>
        <p:grpSpPr>
          <a:xfrm>
            <a:off x="1823124" y="2716042"/>
            <a:ext cx="8809378" cy="3429484"/>
            <a:chOff x="1823124" y="2716042"/>
            <a:chExt cx="8809378" cy="3429484"/>
          </a:xfrm>
        </p:grpSpPr>
        <p:pic>
          <p:nvPicPr>
            <p:cNvPr id="21" name="그림 20">
              <a:extLst>
                <a:ext uri="{FF2B5EF4-FFF2-40B4-BE49-F238E27FC236}">
                  <a16:creationId xmlns:a16="http://schemas.microsoft.com/office/drawing/2014/main" id="{E6C5BE46-5964-8640-9276-597225939C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024" y="2716042"/>
              <a:ext cx="4320478" cy="3429484"/>
            </a:xfrm>
            <a:prstGeom prst="rect">
              <a:avLst/>
            </a:prstGeom>
          </p:spPr>
        </p:pic>
        <p:pic>
          <p:nvPicPr>
            <p:cNvPr id="13" name="그림 12" descr="잔디, 사진, 실외, 표시중이(가) 표시된 사진&#10;&#10;자동 생성된 설명">
              <a:extLst>
                <a:ext uri="{FF2B5EF4-FFF2-40B4-BE49-F238E27FC236}">
                  <a16:creationId xmlns:a16="http://schemas.microsoft.com/office/drawing/2014/main" id="{11249CB9-006A-1143-89A2-77EB40F368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3124" y="3756256"/>
              <a:ext cx="4032448" cy="2389270"/>
            </a:xfrm>
            <a:prstGeom prst="rect">
              <a:avLst/>
            </a:prstGeom>
          </p:spPr>
        </p:pic>
      </p:grpSp>
    </p:spTree>
    <p:extLst>
      <p:ext uri="{BB962C8B-B14F-4D97-AF65-F5344CB8AC3E}">
        <p14:creationId xmlns:p14="http://schemas.microsoft.com/office/powerpoint/2010/main" val="346016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hnmi\Desktop\FarmIPM캡쳐\003_방제의사결정지원.png">
            <a:extLst>
              <a:ext uri="{FF2B5EF4-FFF2-40B4-BE49-F238E27FC236}">
                <a16:creationId xmlns:a16="http://schemas.microsoft.com/office/drawing/2014/main" id="{1209BF68-0935-F74B-ACFE-1BC0DFFB6767}"/>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5125" b="34043"/>
          <a:stretch/>
        </p:blipFill>
        <p:spPr bwMode="auto">
          <a:xfrm>
            <a:off x="3143672" y="980728"/>
            <a:ext cx="5658912" cy="57809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63B95CE-6ADA-C441-B895-8F26C85FB5E6}"/>
              </a:ext>
            </a:extLst>
          </p:cNvPr>
          <p:cNvSpPr txBox="1"/>
          <p:nvPr/>
        </p:nvSpPr>
        <p:spPr>
          <a:xfrm>
            <a:off x="30786" y="611396"/>
            <a:ext cx="5094215" cy="369332"/>
          </a:xfrm>
          <a:prstGeom prst="rect">
            <a:avLst/>
          </a:prstGeom>
          <a:noFill/>
        </p:spPr>
        <p:txBody>
          <a:bodyPr wrap="none" rtlCol="0">
            <a:spAutoFit/>
          </a:bodyPr>
          <a:lstStyle/>
          <a:p>
            <a:r>
              <a:rPr lang="en-US" altLang="ko-KR" b="1" dirty="0">
                <a:solidFill>
                  <a:schemeClr val="bg1"/>
                </a:solidFill>
                <a:effectLst>
                  <a:outerShdw blurRad="38100" dist="38100" dir="2700000" algn="tl">
                    <a:srgbClr val="000000">
                      <a:alpha val="43137"/>
                    </a:srgbClr>
                  </a:outerShdw>
                </a:effectLst>
                <a:latin typeface="Calibri" pitchFamily="34" charset="0"/>
                <a:cs typeface="Calibri" pitchFamily="34" charset="0"/>
              </a:rPr>
              <a:t>Our technology </a:t>
            </a:r>
            <a:r>
              <a:rPr lang="en-US" altLang="ko-KR" b="1" dirty="0">
                <a:solidFill>
                  <a:schemeClr val="bg1"/>
                </a:solidFill>
                <a:latin typeface="Calibri" pitchFamily="34" charset="0"/>
                <a:cs typeface="Calibri" pitchFamily="34" charset="0"/>
              </a:rPr>
              <a:t>- Plant disease forecasting services</a:t>
            </a:r>
          </a:p>
        </p:txBody>
      </p:sp>
      <p:sp>
        <p:nvSpPr>
          <p:cNvPr id="4" name="직사각형 3">
            <a:extLst>
              <a:ext uri="{FF2B5EF4-FFF2-40B4-BE49-F238E27FC236}">
                <a16:creationId xmlns:a16="http://schemas.microsoft.com/office/drawing/2014/main" id="{3E75A7F1-FD1C-6146-BF6A-51F5308ECE04}"/>
              </a:ext>
            </a:extLst>
          </p:cNvPr>
          <p:cNvSpPr/>
          <p:nvPr/>
        </p:nvSpPr>
        <p:spPr>
          <a:xfrm>
            <a:off x="5807967" y="1628799"/>
            <a:ext cx="360041" cy="5132852"/>
          </a:xfrm>
          <a:prstGeom prst="rect">
            <a:avLst/>
          </a:prstGeom>
          <a:noFill/>
          <a:ln w="5715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7" name="그룹 6">
            <a:extLst>
              <a:ext uri="{FF2B5EF4-FFF2-40B4-BE49-F238E27FC236}">
                <a16:creationId xmlns:a16="http://schemas.microsoft.com/office/drawing/2014/main" id="{B6EC4216-56D1-774B-A00D-75BDC542CA58}"/>
              </a:ext>
            </a:extLst>
          </p:cNvPr>
          <p:cNvGrpSpPr/>
          <p:nvPr/>
        </p:nvGrpSpPr>
        <p:grpSpPr>
          <a:xfrm>
            <a:off x="6240016" y="3223721"/>
            <a:ext cx="3960440" cy="584771"/>
            <a:chOff x="6240016" y="3223721"/>
            <a:chExt cx="3960440" cy="584771"/>
          </a:xfrm>
        </p:grpSpPr>
        <p:sp>
          <p:nvSpPr>
            <p:cNvPr id="5" name="TextBox 4">
              <a:extLst>
                <a:ext uri="{FF2B5EF4-FFF2-40B4-BE49-F238E27FC236}">
                  <a16:creationId xmlns:a16="http://schemas.microsoft.com/office/drawing/2014/main" id="{99810782-3DAA-4A45-B21C-895201CAACC5}"/>
                </a:ext>
              </a:extLst>
            </p:cNvPr>
            <p:cNvSpPr txBox="1"/>
            <p:nvPr/>
          </p:nvSpPr>
          <p:spPr>
            <a:xfrm>
              <a:off x="6672064" y="3223721"/>
              <a:ext cx="3528392" cy="584771"/>
            </a:xfrm>
            <a:prstGeom prst="rect">
              <a:avLst/>
            </a:prstGeom>
            <a:noFill/>
          </p:spPr>
          <p:txBody>
            <a:bodyPr wrap="square" lIns="91434" tIns="45718" rIns="91434" bIns="45718" rtlCol="0">
              <a:spAutoFit/>
            </a:bodyPr>
            <a:lstStyle/>
            <a:p>
              <a:r>
                <a:rPr lang="en-US" altLang="ko-KR" sz="1600" b="1" dirty="0">
                  <a:solidFill>
                    <a:schemeClr val="tx2"/>
                  </a:solidFill>
                  <a:latin typeface="Calibri" panose="020F0502020204030204" pitchFamily="34" charset="0"/>
                  <a:cs typeface="Calibri" panose="020F0502020204030204" pitchFamily="34" charset="0"/>
                </a:rPr>
                <a:t>Decision making support </a:t>
              </a:r>
            </a:p>
            <a:p>
              <a:r>
                <a:rPr lang="en-US" altLang="ko-KR" sz="1600" dirty="0">
                  <a:solidFill>
                    <a:schemeClr val="tx2"/>
                  </a:solidFill>
                  <a:latin typeface="Calibri" panose="020F0502020204030204" pitchFamily="34" charset="0"/>
                  <a:cs typeface="Calibri" panose="020F0502020204030204" pitchFamily="34" charset="0"/>
                </a:rPr>
                <a:t>for pesticide spray control</a:t>
              </a:r>
            </a:p>
          </p:txBody>
        </p:sp>
        <p:sp>
          <p:nvSpPr>
            <p:cNvPr id="6" name="오른쪽 화살표[R] 5">
              <a:extLst>
                <a:ext uri="{FF2B5EF4-FFF2-40B4-BE49-F238E27FC236}">
                  <a16:creationId xmlns:a16="http://schemas.microsoft.com/office/drawing/2014/main" id="{D6A9CB19-F634-4742-A955-BE49E9EA4AF6}"/>
                </a:ext>
              </a:extLst>
            </p:cNvPr>
            <p:cNvSpPr/>
            <p:nvPr/>
          </p:nvSpPr>
          <p:spPr>
            <a:xfrm>
              <a:off x="6240016" y="3284984"/>
              <a:ext cx="432048" cy="216024"/>
            </a:xfrm>
            <a:prstGeom prst="rightArrow">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grpSp>
    </p:spTree>
    <p:extLst>
      <p:ext uri="{BB962C8B-B14F-4D97-AF65-F5344CB8AC3E}">
        <p14:creationId xmlns:p14="http://schemas.microsoft.com/office/powerpoint/2010/main" val="136074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750"/>
                                        <p:tgtEl>
                                          <p:spTgt spid="4"/>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ABFA272B-6976-4290-B007-260DA7C7C763}"/>
              </a:ext>
            </a:extLst>
          </p:cNvPr>
          <p:cNvSpPr/>
          <p:nvPr/>
        </p:nvSpPr>
        <p:spPr>
          <a:xfrm>
            <a:off x="499812" y="1340768"/>
            <a:ext cx="10564739" cy="830993"/>
          </a:xfrm>
          <a:prstGeom prst="rect">
            <a:avLst/>
          </a:prstGeom>
        </p:spPr>
        <p:txBody>
          <a:bodyPr wrap="square" lIns="91434" tIns="45718" rIns="91434" bIns="45718">
            <a:spAutoFit/>
          </a:bodyPr>
          <a:lstStyle/>
          <a:p>
            <a:pPr algn="just"/>
            <a:r>
              <a:rPr lang="en-US" altLang="ko-KR" sz="1200" b="1" dirty="0" err="1">
                <a:latin typeface="Calibri" panose="020F0502020204030204" pitchFamily="34" charset="0"/>
                <a:cs typeface="Calibri" panose="020F0502020204030204" pitchFamily="34" charset="0"/>
              </a:rPr>
              <a:t>AgCast</a:t>
            </a:r>
            <a:r>
              <a:rPr lang="en-US" altLang="ko-KR" sz="1200" b="1" baseline="30000" dirty="0">
                <a:latin typeface="Calibri" panose="020F0502020204030204" pitchFamily="34" charset="0"/>
                <a:cs typeface="Calibri" panose="020F0502020204030204" pitchFamily="34" charset="0"/>
              </a:rPr>
              <a:t>™</a:t>
            </a:r>
            <a:r>
              <a:rPr lang="en-US" altLang="ko-KR" sz="1200" b="1" baseline="70000" dirty="0">
                <a:latin typeface="Calibri" panose="020F0502020204030204" pitchFamily="34" charset="0"/>
                <a:cs typeface="Calibri" panose="020F0502020204030204" pitchFamily="34" charset="0"/>
              </a:rPr>
              <a:t> </a:t>
            </a:r>
            <a:r>
              <a:rPr lang="en-US" altLang="ko-KR" sz="1200" dirty="0">
                <a:latin typeface="Calibri" panose="020F0502020204030204" pitchFamily="34" charset="0"/>
                <a:cs typeface="Calibri" panose="020F0502020204030204" pitchFamily="34" charset="0"/>
              </a:rPr>
              <a:t>is an information delivery system to support farmers optimize farming decisions throughout the crop growing season. The system generates farm-specific information including agricultural weather data, plant disease forecasts, frost injuries, early warnings for extreme weather events, and real-time advisories for crop cultivation. Integrated information by the system can be used to prevent crop damage from disease, insect pests and severe weather events. </a:t>
            </a:r>
            <a:r>
              <a:rPr lang="en-US" altLang="ko-KR" sz="1200" b="1" dirty="0" err="1">
                <a:latin typeface="Calibri" panose="020F0502020204030204" pitchFamily="34" charset="0"/>
                <a:cs typeface="Calibri" panose="020F0502020204030204" pitchFamily="34" charset="0"/>
              </a:rPr>
              <a:t>AgCast</a:t>
            </a:r>
            <a:r>
              <a:rPr lang="en-US" altLang="ko-KR" sz="1200" b="1" baseline="30000" dirty="0">
                <a:latin typeface="Calibri" panose="020F0502020204030204" pitchFamily="34" charset="0"/>
                <a:cs typeface="Calibri" panose="020F0502020204030204" pitchFamily="34" charset="0"/>
              </a:rPr>
              <a:t>™ </a:t>
            </a:r>
            <a:r>
              <a:rPr lang="en-US" altLang="ko-KR" sz="1200" dirty="0">
                <a:latin typeface="Calibri" panose="020F0502020204030204" pitchFamily="34" charset="0"/>
                <a:cs typeface="Calibri" panose="020F0502020204030204" pitchFamily="34" charset="0"/>
              </a:rPr>
              <a:t>is able to help crop growers be more productive on each acre of  land and getting the most out of every harvest in the long run.  </a:t>
            </a:r>
          </a:p>
        </p:txBody>
      </p:sp>
      <p:sp>
        <p:nvSpPr>
          <p:cNvPr id="5" name="TextBox 4">
            <a:extLst>
              <a:ext uri="{FF2B5EF4-FFF2-40B4-BE49-F238E27FC236}">
                <a16:creationId xmlns:a16="http://schemas.microsoft.com/office/drawing/2014/main" id="{1C2E1B0A-00AF-4B93-A2C5-66D02C16F322}"/>
              </a:ext>
            </a:extLst>
          </p:cNvPr>
          <p:cNvSpPr txBox="1"/>
          <p:nvPr/>
        </p:nvSpPr>
        <p:spPr>
          <a:xfrm>
            <a:off x="499813" y="2060848"/>
            <a:ext cx="7711267" cy="2592074"/>
          </a:xfrm>
          <a:prstGeom prst="rect">
            <a:avLst/>
          </a:prstGeom>
          <a:noFill/>
        </p:spPr>
        <p:txBody>
          <a:bodyPr wrap="square" lIns="98126" tIns="49063" rIns="98126" bIns="49063" rtlCol="0">
            <a:spAutoFit/>
          </a:bodyPr>
          <a:lstStyle/>
          <a:p>
            <a:pPr marL="180975" indent="-115888" algn="just">
              <a:lnSpc>
                <a:spcPct val="150000"/>
              </a:lnSpc>
              <a:buFont typeface="Arial" panose="020B0604020202020204" pitchFamily="34" charset="0"/>
              <a:buChar char="•"/>
            </a:pPr>
            <a:r>
              <a:rPr lang="en-US" altLang="ko-KR" sz="1200" b="1" dirty="0">
                <a:solidFill>
                  <a:schemeClr val="accent1">
                    <a:lumMod val="75000"/>
                  </a:schemeClr>
                </a:solidFill>
                <a:latin typeface="Calibri" panose="020F0502020204030204" pitchFamily="34" charset="0"/>
                <a:cs typeface="Calibri" panose="020F0502020204030204" pitchFamily="34" charset="0"/>
              </a:rPr>
              <a:t>Agricultural weather data</a:t>
            </a:r>
          </a:p>
          <a:p>
            <a:pPr marL="539966" lvl="1" indent="-179989" algn="just">
              <a:buFont typeface="Wingdings" panose="05000000000000000000" pitchFamily="2" charset="2"/>
              <a:buChar char="ü"/>
            </a:pPr>
            <a:r>
              <a:rPr lang="en-US" altLang="ko-KR" sz="1200" dirty="0">
                <a:solidFill>
                  <a:prstClr val="black"/>
                </a:solidFill>
                <a:latin typeface="Calibri" panose="020F0502020204030204" pitchFamily="34" charset="0"/>
                <a:cs typeface="Calibri" panose="020F0502020204030204" pitchFamily="34" charset="0"/>
              </a:rPr>
              <a:t>Customized weather data based on user location registered with the system</a:t>
            </a:r>
          </a:p>
          <a:p>
            <a:pPr marL="539966" lvl="1" indent="-179989" algn="just">
              <a:buFont typeface="Wingdings" panose="05000000000000000000" pitchFamily="2" charset="2"/>
              <a:buChar char="ü"/>
            </a:pPr>
            <a:r>
              <a:rPr lang="en-US" altLang="ko-KR" sz="1200" dirty="0">
                <a:solidFill>
                  <a:prstClr val="black"/>
                </a:solidFill>
                <a:latin typeface="Calibri" panose="020F0502020204030204" pitchFamily="34" charset="0"/>
                <a:cs typeface="Calibri" panose="020F0502020204030204" pitchFamily="34" charset="0"/>
              </a:rPr>
              <a:t>Real-time weather data including (Temperature, relative</a:t>
            </a:r>
            <a:r>
              <a:rPr lang="ko-KR" altLang="en-US" sz="1200" dirty="0">
                <a:solidFill>
                  <a:prstClr val="black"/>
                </a:solidFill>
                <a:latin typeface="Calibri" panose="020F0502020204030204" pitchFamily="34" charset="0"/>
                <a:cs typeface="Calibri" panose="020F0502020204030204" pitchFamily="34" charset="0"/>
              </a:rPr>
              <a:t> </a:t>
            </a:r>
            <a:r>
              <a:rPr lang="en-US" altLang="ko-KR" sz="1200" dirty="0">
                <a:solidFill>
                  <a:prstClr val="black"/>
                </a:solidFill>
                <a:latin typeface="Calibri" panose="020F0502020204030204" pitchFamily="34" charset="0"/>
                <a:cs typeface="Calibri" panose="020F0502020204030204" pitchFamily="34" charset="0"/>
              </a:rPr>
              <a:t>humidity,</a:t>
            </a:r>
            <a:r>
              <a:rPr lang="ko-KR" altLang="en-US" sz="1200" dirty="0">
                <a:solidFill>
                  <a:prstClr val="black"/>
                </a:solidFill>
                <a:latin typeface="Calibri" panose="020F0502020204030204" pitchFamily="34" charset="0"/>
                <a:cs typeface="Calibri" panose="020F0502020204030204" pitchFamily="34" charset="0"/>
              </a:rPr>
              <a:t> </a:t>
            </a:r>
            <a:endParaRPr lang="en-US" altLang="ko-KR" sz="1200" dirty="0">
              <a:solidFill>
                <a:prstClr val="black"/>
              </a:solidFill>
              <a:latin typeface="Calibri" panose="020F0502020204030204" pitchFamily="34" charset="0"/>
              <a:cs typeface="Calibri" panose="020F0502020204030204" pitchFamily="34" charset="0"/>
            </a:endParaRPr>
          </a:p>
          <a:p>
            <a:pPr marL="359977" lvl="1" algn="just"/>
            <a:r>
              <a:rPr lang="en-US" altLang="ko-KR" sz="1200" dirty="0">
                <a:solidFill>
                  <a:prstClr val="black"/>
                </a:solidFill>
                <a:latin typeface="Calibri" panose="020F0502020204030204" pitchFamily="34" charset="0"/>
                <a:cs typeface="Calibri" panose="020F0502020204030204" pitchFamily="34" charset="0"/>
              </a:rPr>
              <a:t>       precipitation,</a:t>
            </a:r>
            <a:r>
              <a:rPr lang="ko-KR" altLang="en-US" sz="1200" dirty="0">
                <a:solidFill>
                  <a:prstClr val="black"/>
                </a:solidFill>
                <a:latin typeface="Calibri" panose="020F0502020204030204" pitchFamily="34" charset="0"/>
                <a:cs typeface="Calibri" panose="020F0502020204030204" pitchFamily="34" charset="0"/>
              </a:rPr>
              <a:t> </a:t>
            </a:r>
            <a:r>
              <a:rPr lang="en-US" altLang="ko-KR" sz="1200" dirty="0">
                <a:solidFill>
                  <a:prstClr val="black"/>
                </a:solidFill>
                <a:latin typeface="Calibri" panose="020F0502020204030204" pitchFamily="34" charset="0"/>
                <a:cs typeface="Calibri" panose="020F0502020204030204" pitchFamily="34" charset="0"/>
              </a:rPr>
              <a:t>wind direction and velocity, etc.)</a:t>
            </a:r>
          </a:p>
          <a:p>
            <a:pPr marL="539966" lvl="1" indent="-179989" algn="just">
              <a:buFont typeface="Wingdings" panose="05000000000000000000" pitchFamily="2" charset="2"/>
              <a:buChar char="ü"/>
            </a:pPr>
            <a:r>
              <a:rPr lang="en-US" altLang="ko-KR" sz="1200" dirty="0">
                <a:solidFill>
                  <a:prstClr val="black"/>
                </a:solidFill>
                <a:latin typeface="Calibri" panose="020F0502020204030204" pitchFamily="34" charset="0"/>
                <a:cs typeface="Calibri" panose="020F0502020204030204" pitchFamily="34" charset="0"/>
              </a:rPr>
              <a:t>Web-GIS based digital climate maps at a high spatial resolution  (240m x 240m)</a:t>
            </a:r>
          </a:p>
          <a:p>
            <a:pPr marL="180975" indent="-115888" algn="just">
              <a:lnSpc>
                <a:spcPct val="150000"/>
              </a:lnSpc>
              <a:buFont typeface="Arial" panose="020B0604020202020204" pitchFamily="34" charset="0"/>
              <a:buChar char="•"/>
            </a:pPr>
            <a:r>
              <a:rPr lang="en-US" altLang="ko-KR" sz="1200" b="1" dirty="0">
                <a:solidFill>
                  <a:schemeClr val="accent1">
                    <a:lumMod val="75000"/>
                  </a:schemeClr>
                </a:solidFill>
                <a:latin typeface="Calibri" panose="020F0502020204030204" pitchFamily="34" charset="0"/>
                <a:cs typeface="Calibri" panose="020F0502020204030204" pitchFamily="34" charset="0"/>
              </a:rPr>
              <a:t>Applied weather data in relation to crop cultivation</a:t>
            </a:r>
          </a:p>
          <a:p>
            <a:pPr marL="539966" lvl="1" indent="-179989" algn="just">
              <a:buFont typeface="Wingdings" panose="05000000000000000000" pitchFamily="2" charset="2"/>
              <a:buChar char="ü"/>
            </a:pPr>
            <a:r>
              <a:rPr lang="en-US" altLang="ko-KR" sz="1200" dirty="0">
                <a:solidFill>
                  <a:prstClr val="black"/>
                </a:solidFill>
                <a:latin typeface="Calibri" panose="020F0502020204030204" pitchFamily="34" charset="0"/>
                <a:cs typeface="Calibri" panose="020F0502020204030204" pitchFamily="34" charset="0"/>
              </a:rPr>
              <a:t>Farm-specific forecasting information for sprouting and blooming date of fruits</a:t>
            </a:r>
            <a:r>
              <a:rPr lang="ko-KR" altLang="en-US" sz="1200" dirty="0">
                <a:solidFill>
                  <a:prstClr val="black"/>
                </a:solidFill>
                <a:latin typeface="Calibri" panose="020F0502020204030204" pitchFamily="34" charset="0"/>
                <a:cs typeface="Calibri" panose="020F0502020204030204" pitchFamily="34" charset="0"/>
              </a:rPr>
              <a:t> </a:t>
            </a:r>
            <a:r>
              <a:rPr lang="en-US" altLang="ko-KR" sz="1200" dirty="0">
                <a:solidFill>
                  <a:prstClr val="black"/>
                </a:solidFill>
                <a:latin typeface="Calibri" panose="020F0502020204030204" pitchFamily="34" charset="0"/>
                <a:cs typeface="Calibri" panose="020F0502020204030204" pitchFamily="34" charset="0"/>
              </a:rPr>
              <a:t>(GDD)</a:t>
            </a:r>
          </a:p>
          <a:p>
            <a:pPr marL="539966" lvl="1" indent="-179989" algn="just">
              <a:buFont typeface="Wingdings" panose="05000000000000000000" pitchFamily="2" charset="2"/>
              <a:buChar char="ü"/>
            </a:pPr>
            <a:r>
              <a:rPr lang="en-US" altLang="ko-KR" sz="1200" dirty="0">
                <a:solidFill>
                  <a:prstClr val="black"/>
                </a:solidFill>
                <a:latin typeface="Calibri" panose="020F0502020204030204" pitchFamily="34" charset="0"/>
                <a:cs typeface="Calibri" panose="020F0502020204030204" pitchFamily="34" charset="0"/>
              </a:rPr>
              <a:t>Frost alert service based on plant phenological information</a:t>
            </a:r>
          </a:p>
          <a:p>
            <a:pPr marL="539966" lvl="1" indent="-179989" algn="just">
              <a:buFont typeface="Wingdings" panose="05000000000000000000" pitchFamily="2" charset="2"/>
              <a:buChar char="ü"/>
            </a:pPr>
            <a:r>
              <a:rPr lang="en-US" altLang="ko-KR" sz="1200" dirty="0">
                <a:solidFill>
                  <a:prstClr val="black"/>
                </a:solidFill>
                <a:latin typeface="Calibri" panose="020F0502020204030204" pitchFamily="34" charset="0"/>
                <a:cs typeface="Calibri" panose="020F0502020204030204" pitchFamily="34" charset="0"/>
              </a:rPr>
              <a:t>Severe weather warning service (Cold wave, hot wave, drought)</a:t>
            </a:r>
            <a:r>
              <a:rPr lang="ko-KR" altLang="en-US" sz="1200" dirty="0">
                <a:solidFill>
                  <a:prstClr val="black"/>
                </a:solidFill>
                <a:latin typeface="Calibri" panose="020F0502020204030204" pitchFamily="34" charset="0"/>
                <a:cs typeface="Calibri" panose="020F0502020204030204" pitchFamily="34" charset="0"/>
              </a:rPr>
              <a:t> </a:t>
            </a:r>
            <a:endParaRPr lang="en-US" altLang="ko-KR" sz="1200" dirty="0">
              <a:solidFill>
                <a:prstClr val="black"/>
              </a:solidFill>
              <a:latin typeface="Calibri" panose="020F0502020204030204" pitchFamily="34" charset="0"/>
              <a:cs typeface="Calibri" panose="020F0502020204030204" pitchFamily="34" charset="0"/>
            </a:endParaRPr>
          </a:p>
          <a:p>
            <a:pPr marL="180975" indent="-115888" algn="just">
              <a:lnSpc>
                <a:spcPct val="150000"/>
              </a:lnSpc>
              <a:buFont typeface="Arial" panose="020B0604020202020204" pitchFamily="34" charset="0"/>
              <a:buChar char="•"/>
            </a:pPr>
            <a:r>
              <a:rPr lang="en-US" altLang="ko-KR" sz="1200" b="1" dirty="0">
                <a:solidFill>
                  <a:schemeClr val="accent1">
                    <a:lumMod val="75000"/>
                  </a:schemeClr>
                </a:solidFill>
                <a:latin typeface="Calibri" panose="020F0502020204030204" pitchFamily="34" charset="0"/>
                <a:cs typeface="Calibri" panose="020F0502020204030204" pitchFamily="34" charset="0"/>
              </a:rPr>
              <a:t>Plant disease and insect pests forecasting information</a:t>
            </a:r>
          </a:p>
          <a:p>
            <a:pPr marL="539966" lvl="1" indent="-179989" algn="just">
              <a:buFont typeface="Wingdings" panose="05000000000000000000" pitchFamily="2" charset="2"/>
              <a:buChar char="ü"/>
            </a:pPr>
            <a:r>
              <a:rPr lang="en-US" altLang="ko-KR" sz="1200" dirty="0">
                <a:solidFill>
                  <a:prstClr val="black"/>
                </a:solidFill>
                <a:latin typeface="Calibri" panose="020F0502020204030204" pitchFamily="34" charset="0"/>
                <a:cs typeface="Calibri" panose="020F0502020204030204" pitchFamily="34" charset="0"/>
              </a:rPr>
              <a:t>Farm-specific information for crop disease and pest forecasts (Predictable period: 1~10 days)</a:t>
            </a:r>
          </a:p>
          <a:p>
            <a:pPr marL="539966" lvl="1" indent="-179989" algn="just">
              <a:buFont typeface="Wingdings" panose="05000000000000000000" pitchFamily="2" charset="2"/>
              <a:buChar char="ü"/>
            </a:pPr>
            <a:r>
              <a:rPr lang="en-US" altLang="ko-KR" sz="1200" dirty="0">
                <a:solidFill>
                  <a:prstClr val="black"/>
                </a:solidFill>
                <a:latin typeface="Calibri" panose="020F0502020204030204" pitchFamily="34" charset="0"/>
                <a:cs typeface="Calibri" panose="020F0502020204030204" pitchFamily="34" charset="0"/>
              </a:rPr>
              <a:t>Early warning system for crop diseases and pests (warning level: no risk/ moderate/ high-risk)</a:t>
            </a:r>
          </a:p>
        </p:txBody>
      </p:sp>
      <p:sp>
        <p:nvSpPr>
          <p:cNvPr id="10" name="TextBox 9">
            <a:extLst>
              <a:ext uri="{FF2B5EF4-FFF2-40B4-BE49-F238E27FC236}">
                <a16:creationId xmlns:a16="http://schemas.microsoft.com/office/drawing/2014/main" id="{31416293-B579-41E5-BA9A-30AF01E30902}"/>
              </a:ext>
            </a:extLst>
          </p:cNvPr>
          <p:cNvSpPr txBox="1"/>
          <p:nvPr/>
        </p:nvSpPr>
        <p:spPr>
          <a:xfrm>
            <a:off x="244690" y="1002218"/>
            <a:ext cx="5934218" cy="338550"/>
          </a:xfrm>
          <a:prstGeom prst="rect">
            <a:avLst/>
          </a:prstGeom>
          <a:noFill/>
        </p:spPr>
        <p:txBody>
          <a:bodyPr wrap="square" lIns="91434" tIns="45718" rIns="91434" bIns="45718" rtlCol="0">
            <a:spAutoFit/>
          </a:bodyPr>
          <a:lstStyle/>
          <a:p>
            <a:r>
              <a:rPr lang="en-US" altLang="ko-KR" sz="1600" dirty="0">
                <a:solidFill>
                  <a:schemeClr val="tx2"/>
                </a:solidFill>
                <a:latin typeface="Calibri" panose="020F0502020204030204" pitchFamily="34" charset="0"/>
                <a:cs typeface="Calibri" panose="020F0502020204030204" pitchFamily="34" charset="0"/>
              </a:rPr>
              <a:t>Farm-customized </a:t>
            </a:r>
            <a:r>
              <a:rPr lang="en-US" altLang="ko-KR" sz="1600" b="1" dirty="0">
                <a:solidFill>
                  <a:schemeClr val="tx2"/>
                </a:solidFill>
                <a:latin typeface="Calibri" panose="020F0502020204030204" pitchFamily="34" charset="0"/>
                <a:cs typeface="Calibri" panose="020F0502020204030204" pitchFamily="34" charset="0"/>
              </a:rPr>
              <a:t>decision support system </a:t>
            </a:r>
            <a:r>
              <a:rPr lang="en-US" altLang="ko-KR" sz="1600" dirty="0">
                <a:solidFill>
                  <a:schemeClr val="tx2"/>
                </a:solidFill>
                <a:latin typeface="Calibri" panose="020F0502020204030204" pitchFamily="34" charset="0"/>
                <a:cs typeface="Calibri" panose="020F0502020204030204" pitchFamily="34" charset="0"/>
              </a:rPr>
              <a:t>for crop cultivation</a:t>
            </a:r>
          </a:p>
        </p:txBody>
      </p:sp>
      <p:grpSp>
        <p:nvGrpSpPr>
          <p:cNvPr id="17" name="그룹 16">
            <a:extLst>
              <a:ext uri="{FF2B5EF4-FFF2-40B4-BE49-F238E27FC236}">
                <a16:creationId xmlns:a16="http://schemas.microsoft.com/office/drawing/2014/main" id="{49ECBEB4-1F8D-4B58-B3D3-C58319067B15}"/>
              </a:ext>
            </a:extLst>
          </p:cNvPr>
          <p:cNvGrpSpPr/>
          <p:nvPr/>
        </p:nvGrpSpPr>
        <p:grpSpPr>
          <a:xfrm>
            <a:off x="89768" y="597340"/>
            <a:ext cx="3721340" cy="383389"/>
            <a:chOff x="0" y="487853"/>
            <a:chExt cx="3721340" cy="383389"/>
          </a:xfrm>
        </p:grpSpPr>
        <p:pic>
          <p:nvPicPr>
            <p:cNvPr id="19" name="그림 18" descr="클립아트이(가) 표시된 사진&#10;&#10;자동 생성된 설명">
              <a:extLst>
                <a:ext uri="{FF2B5EF4-FFF2-40B4-BE49-F238E27FC236}">
                  <a16:creationId xmlns:a16="http://schemas.microsoft.com/office/drawing/2014/main" id="{773F306E-D040-49BC-BDA2-071494A75E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1430" y="487853"/>
              <a:ext cx="930370" cy="307469"/>
            </a:xfrm>
            <a:prstGeom prst="rect">
              <a:avLst/>
            </a:prstGeom>
          </p:spPr>
        </p:pic>
        <p:sp>
          <p:nvSpPr>
            <p:cNvPr id="21" name="TextBox 20">
              <a:extLst>
                <a:ext uri="{FF2B5EF4-FFF2-40B4-BE49-F238E27FC236}">
                  <a16:creationId xmlns:a16="http://schemas.microsoft.com/office/drawing/2014/main" id="{9AE4EAED-88F7-4564-93C0-08BC721006A2}"/>
                </a:ext>
              </a:extLst>
            </p:cNvPr>
            <p:cNvSpPr txBox="1"/>
            <p:nvPr/>
          </p:nvSpPr>
          <p:spPr>
            <a:xfrm>
              <a:off x="0" y="501910"/>
              <a:ext cx="3721340" cy="369332"/>
            </a:xfrm>
            <a:prstGeom prst="rect">
              <a:avLst/>
            </a:prstGeom>
            <a:noFill/>
          </p:spPr>
          <p:txBody>
            <a:bodyPr wrap="none" rtlCol="0">
              <a:spAutoFit/>
            </a:bodyPr>
            <a:lstStyle/>
            <a:p>
              <a:r>
                <a:rPr lang="en-US" altLang="ko-KR" b="1" dirty="0">
                  <a:solidFill>
                    <a:schemeClr val="bg1"/>
                  </a:solidFill>
                  <a:effectLst>
                    <a:outerShdw blurRad="38100" dist="38100" dir="2700000" algn="tl">
                      <a:srgbClr val="000000">
                        <a:alpha val="43137"/>
                      </a:srgbClr>
                    </a:outerShdw>
                  </a:effectLst>
                  <a:latin typeface="Calibri" pitchFamily="34" charset="0"/>
                  <a:cs typeface="Calibri" pitchFamily="34" charset="0"/>
                </a:rPr>
                <a:t>Our commodity </a:t>
              </a:r>
              <a:r>
                <a:rPr lang="en-US" altLang="ko-KR" b="1" dirty="0">
                  <a:solidFill>
                    <a:schemeClr val="bg1"/>
                  </a:solidFill>
                  <a:latin typeface="Calibri" pitchFamily="34" charset="0"/>
                  <a:cs typeface="Calibri" pitchFamily="34" charset="0"/>
                </a:rPr>
                <a:t>-                     services</a:t>
              </a:r>
            </a:p>
          </p:txBody>
        </p:sp>
      </p:grpSp>
      <p:pic>
        <p:nvPicPr>
          <p:cNvPr id="8" name="그림 7" descr="스크린샷이(가) 표시된 사진&#10;&#10;자동 생성된 설명">
            <a:extLst>
              <a:ext uri="{FF2B5EF4-FFF2-40B4-BE49-F238E27FC236}">
                <a16:creationId xmlns:a16="http://schemas.microsoft.com/office/drawing/2014/main" id="{0C79E33F-0F78-7946-BD90-0F72AA0AB1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5520" y="4897572"/>
            <a:ext cx="8519449" cy="1581787"/>
          </a:xfrm>
          <a:prstGeom prst="rect">
            <a:avLst/>
          </a:prstGeom>
        </p:spPr>
      </p:pic>
      <p:pic>
        <p:nvPicPr>
          <p:cNvPr id="32" name="그림 31" descr="시계, 개체, 실내이(가) 표시된 사진&#10;&#10;자동 생성된 설명">
            <a:extLst>
              <a:ext uri="{FF2B5EF4-FFF2-40B4-BE49-F238E27FC236}">
                <a16:creationId xmlns:a16="http://schemas.microsoft.com/office/drawing/2014/main" id="{BF36675C-64FE-5146-9137-AE7213CD76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8125" y="2462989"/>
            <a:ext cx="2566844" cy="2223251"/>
          </a:xfrm>
          <a:prstGeom prst="rect">
            <a:avLst/>
          </a:prstGeom>
        </p:spPr>
      </p:pic>
    </p:spTree>
    <p:extLst>
      <p:ext uri="{BB962C8B-B14F-4D97-AF65-F5344CB8AC3E}">
        <p14:creationId xmlns:p14="http://schemas.microsoft.com/office/powerpoint/2010/main" val="2685914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그림 13" descr="텍스트, 지도이(가) 표시된 사진&#10;&#10;매우 높은 신뢰도로 생성된 설명">
            <a:extLst>
              <a:ext uri="{FF2B5EF4-FFF2-40B4-BE49-F238E27FC236}">
                <a16:creationId xmlns:a16="http://schemas.microsoft.com/office/drawing/2014/main" id="{C5527AD6-1882-4DCF-AF38-BA3B4D36B6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5498" y="1268760"/>
            <a:ext cx="9144000" cy="5554255"/>
          </a:xfrm>
          <a:prstGeom prst="rect">
            <a:avLst/>
          </a:prstGeom>
        </p:spPr>
      </p:pic>
      <p:grpSp>
        <p:nvGrpSpPr>
          <p:cNvPr id="3" name="그룹 2">
            <a:extLst>
              <a:ext uri="{FF2B5EF4-FFF2-40B4-BE49-F238E27FC236}">
                <a16:creationId xmlns:a16="http://schemas.microsoft.com/office/drawing/2014/main" id="{27BB4ABE-2F4D-4144-876A-826B5BFD99B9}"/>
              </a:ext>
            </a:extLst>
          </p:cNvPr>
          <p:cNvGrpSpPr/>
          <p:nvPr/>
        </p:nvGrpSpPr>
        <p:grpSpPr>
          <a:xfrm>
            <a:off x="4754562" y="2120190"/>
            <a:ext cx="3269528" cy="759650"/>
            <a:chOff x="4754562" y="2120190"/>
            <a:chExt cx="3269528" cy="759650"/>
          </a:xfrm>
        </p:grpSpPr>
        <p:sp>
          <p:nvSpPr>
            <p:cNvPr id="15" name="직사각형 14">
              <a:extLst>
                <a:ext uri="{FF2B5EF4-FFF2-40B4-BE49-F238E27FC236}">
                  <a16:creationId xmlns:a16="http://schemas.microsoft.com/office/drawing/2014/main" id="{F0C2BEC3-48C7-43EA-BAA2-505F6A5748D3}"/>
                </a:ext>
              </a:extLst>
            </p:cNvPr>
            <p:cNvSpPr/>
            <p:nvPr/>
          </p:nvSpPr>
          <p:spPr>
            <a:xfrm>
              <a:off x="6600658" y="2120190"/>
              <a:ext cx="1423432" cy="144016"/>
            </a:xfrm>
            <a:prstGeom prst="rect">
              <a:avLst/>
            </a:prstGeom>
            <a:noFill/>
            <a:ln w="38100">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0" name="말풍선: 타원형 19">
              <a:extLst>
                <a:ext uri="{FF2B5EF4-FFF2-40B4-BE49-F238E27FC236}">
                  <a16:creationId xmlns:a16="http://schemas.microsoft.com/office/drawing/2014/main" id="{5D95F0A1-C365-469F-A4A5-AB5177DD6BA7}"/>
                </a:ext>
              </a:extLst>
            </p:cNvPr>
            <p:cNvSpPr/>
            <p:nvPr/>
          </p:nvSpPr>
          <p:spPr>
            <a:xfrm>
              <a:off x="4754562" y="2358518"/>
              <a:ext cx="1440160" cy="521322"/>
            </a:xfrm>
            <a:prstGeom prst="wedgeEllipseCallout">
              <a:avLst>
                <a:gd name="adj1" fmla="val 80769"/>
                <a:gd name="adj2" fmla="val -72296"/>
              </a:avLst>
            </a:prstGeom>
            <a:solidFill>
              <a:schemeClr val="accent6">
                <a:lumMod val="20000"/>
                <a:lumOff val="80000"/>
              </a:schemeClr>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b="1" dirty="0">
                  <a:solidFill>
                    <a:schemeClr val="tx1"/>
                  </a:solidFill>
                </a:rPr>
                <a:t>Location and time</a:t>
              </a:r>
              <a:endParaRPr lang="ko-KR" altLang="en-US" sz="1100" b="1" dirty="0">
                <a:solidFill>
                  <a:schemeClr val="tx1"/>
                </a:solidFill>
              </a:endParaRPr>
            </a:p>
          </p:txBody>
        </p:sp>
      </p:grpSp>
      <p:grpSp>
        <p:nvGrpSpPr>
          <p:cNvPr id="6" name="그룹 5">
            <a:extLst>
              <a:ext uri="{FF2B5EF4-FFF2-40B4-BE49-F238E27FC236}">
                <a16:creationId xmlns:a16="http://schemas.microsoft.com/office/drawing/2014/main" id="{222C59C1-0D65-7E49-944B-B82C70470729}"/>
              </a:ext>
            </a:extLst>
          </p:cNvPr>
          <p:cNvGrpSpPr/>
          <p:nvPr/>
        </p:nvGrpSpPr>
        <p:grpSpPr>
          <a:xfrm>
            <a:off x="1963005" y="2120190"/>
            <a:ext cx="2771785" cy="4126413"/>
            <a:chOff x="1963005" y="2120190"/>
            <a:chExt cx="2771785" cy="4126413"/>
          </a:xfrm>
        </p:grpSpPr>
        <p:grpSp>
          <p:nvGrpSpPr>
            <p:cNvPr id="2" name="그룹 1">
              <a:extLst>
                <a:ext uri="{FF2B5EF4-FFF2-40B4-BE49-F238E27FC236}">
                  <a16:creationId xmlns:a16="http://schemas.microsoft.com/office/drawing/2014/main" id="{FA539B6D-14AE-EC45-88D0-3100FC25C923}"/>
                </a:ext>
              </a:extLst>
            </p:cNvPr>
            <p:cNvGrpSpPr/>
            <p:nvPr/>
          </p:nvGrpSpPr>
          <p:grpSpPr>
            <a:xfrm>
              <a:off x="2794869" y="2120190"/>
              <a:ext cx="1440160" cy="1645032"/>
              <a:chOff x="2794869" y="2120190"/>
              <a:chExt cx="1440160" cy="1645032"/>
            </a:xfrm>
          </p:grpSpPr>
          <p:sp>
            <p:nvSpPr>
              <p:cNvPr id="16" name="직사각형 15">
                <a:extLst>
                  <a:ext uri="{FF2B5EF4-FFF2-40B4-BE49-F238E27FC236}">
                    <a16:creationId xmlns:a16="http://schemas.microsoft.com/office/drawing/2014/main" id="{F187C6AD-D53D-40EA-B238-AE37D92ACEC6}"/>
                  </a:ext>
                </a:extLst>
              </p:cNvPr>
              <p:cNvSpPr/>
              <p:nvPr/>
            </p:nvSpPr>
            <p:spPr>
              <a:xfrm>
                <a:off x="3365874" y="3261166"/>
                <a:ext cx="576064" cy="504056"/>
              </a:xfrm>
              <a:prstGeom prst="rect">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 name="말풍선: 타원형 17">
                <a:extLst>
                  <a:ext uri="{FF2B5EF4-FFF2-40B4-BE49-F238E27FC236}">
                    <a16:creationId xmlns:a16="http://schemas.microsoft.com/office/drawing/2014/main" id="{479071FB-35DD-46B3-98D7-E613EFC8C92F}"/>
                  </a:ext>
                </a:extLst>
              </p:cNvPr>
              <p:cNvSpPr/>
              <p:nvPr/>
            </p:nvSpPr>
            <p:spPr>
              <a:xfrm>
                <a:off x="2794869" y="2120190"/>
                <a:ext cx="1440160" cy="759650"/>
              </a:xfrm>
              <a:prstGeom prst="wedgeEllipseCallout">
                <a:avLst>
                  <a:gd name="adj1" fmla="val 10652"/>
                  <a:gd name="adj2" fmla="val 138130"/>
                </a:avLst>
              </a:prstGeom>
              <a:solidFill>
                <a:schemeClr val="accent6">
                  <a:lumMod val="20000"/>
                  <a:lumOff val="80000"/>
                </a:schemeClr>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b="1" dirty="0">
                    <a:solidFill>
                      <a:schemeClr val="tx1"/>
                    </a:solidFill>
                  </a:rPr>
                  <a:t>Automated weather stations</a:t>
                </a:r>
              </a:p>
              <a:p>
                <a:pPr algn="ctr"/>
                <a:r>
                  <a:rPr lang="en-US" altLang="ko-KR" sz="1100" b="1" dirty="0">
                    <a:solidFill>
                      <a:schemeClr val="tx1"/>
                    </a:solidFill>
                  </a:rPr>
                  <a:t>(AWS)</a:t>
                </a:r>
                <a:endParaRPr lang="ko-KR" altLang="en-US" sz="1100" b="1" dirty="0">
                  <a:solidFill>
                    <a:schemeClr val="tx1"/>
                  </a:solidFill>
                </a:endParaRPr>
              </a:p>
            </p:txBody>
          </p:sp>
        </p:grpSp>
        <p:pic>
          <p:nvPicPr>
            <p:cNvPr id="22" name="Picture 5">
              <a:extLst>
                <a:ext uri="{FF2B5EF4-FFF2-40B4-BE49-F238E27FC236}">
                  <a16:creationId xmlns:a16="http://schemas.microsoft.com/office/drawing/2014/main" id="{D5443371-9F27-4DD8-9BFE-23CDA4AC84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391"/>
            <a:stretch/>
          </p:blipFill>
          <p:spPr bwMode="auto">
            <a:xfrm>
              <a:off x="1963005" y="3854730"/>
              <a:ext cx="2771785" cy="239187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그룹 4">
            <a:extLst>
              <a:ext uri="{FF2B5EF4-FFF2-40B4-BE49-F238E27FC236}">
                <a16:creationId xmlns:a16="http://schemas.microsoft.com/office/drawing/2014/main" id="{F230D325-C085-5B44-985B-EDFD10E6F70F}"/>
              </a:ext>
            </a:extLst>
          </p:cNvPr>
          <p:cNvGrpSpPr/>
          <p:nvPr/>
        </p:nvGrpSpPr>
        <p:grpSpPr>
          <a:xfrm>
            <a:off x="4717298" y="3136515"/>
            <a:ext cx="4696980" cy="2305613"/>
            <a:chOff x="4717298" y="3136515"/>
            <a:chExt cx="4696980" cy="2305613"/>
          </a:xfrm>
        </p:grpSpPr>
        <p:sp>
          <p:nvSpPr>
            <p:cNvPr id="17" name="직사각형 16">
              <a:extLst>
                <a:ext uri="{FF2B5EF4-FFF2-40B4-BE49-F238E27FC236}">
                  <a16:creationId xmlns:a16="http://schemas.microsoft.com/office/drawing/2014/main" id="{01920F2D-06E5-438A-911C-49565E5E7DEB}"/>
                </a:ext>
              </a:extLst>
            </p:cNvPr>
            <p:cNvSpPr/>
            <p:nvPr/>
          </p:nvSpPr>
          <p:spPr>
            <a:xfrm>
              <a:off x="6600658" y="3136515"/>
              <a:ext cx="1423432" cy="628707"/>
            </a:xfrm>
            <a:prstGeom prst="rect">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1" name="말풍선: 타원형 20">
              <a:extLst>
                <a:ext uri="{FF2B5EF4-FFF2-40B4-BE49-F238E27FC236}">
                  <a16:creationId xmlns:a16="http://schemas.microsoft.com/office/drawing/2014/main" id="{DC81BBFC-1B59-4C0C-838A-EE7923F4FD9E}"/>
                </a:ext>
              </a:extLst>
            </p:cNvPr>
            <p:cNvSpPr/>
            <p:nvPr/>
          </p:nvSpPr>
          <p:spPr>
            <a:xfrm>
              <a:off x="4717298" y="3654663"/>
              <a:ext cx="1584176" cy="491884"/>
            </a:xfrm>
            <a:prstGeom prst="wedgeEllipseCallout">
              <a:avLst>
                <a:gd name="adj1" fmla="val 68273"/>
                <a:gd name="adj2" fmla="val -79962"/>
              </a:avLst>
            </a:prstGeom>
            <a:solidFill>
              <a:schemeClr val="accent6">
                <a:lumMod val="20000"/>
                <a:lumOff val="80000"/>
              </a:schemeClr>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b="1" dirty="0">
                  <a:solidFill>
                    <a:schemeClr val="tx1"/>
                  </a:solidFill>
                </a:rPr>
                <a:t>Observed Weather info.</a:t>
              </a:r>
              <a:endParaRPr lang="ko-KR" altLang="en-US" sz="1100" b="1" dirty="0">
                <a:solidFill>
                  <a:schemeClr val="tx1"/>
                </a:solidFill>
              </a:endParaRPr>
            </a:p>
          </p:txBody>
        </p:sp>
        <p:sp>
          <p:nvSpPr>
            <p:cNvPr id="23" name="직사각형 22">
              <a:extLst>
                <a:ext uri="{FF2B5EF4-FFF2-40B4-BE49-F238E27FC236}">
                  <a16:creationId xmlns:a16="http://schemas.microsoft.com/office/drawing/2014/main" id="{E569345D-4A97-4BB2-B20F-FCF026972F70}"/>
                </a:ext>
              </a:extLst>
            </p:cNvPr>
            <p:cNvSpPr/>
            <p:nvPr/>
          </p:nvSpPr>
          <p:spPr>
            <a:xfrm>
              <a:off x="6157458" y="4763436"/>
              <a:ext cx="3256820" cy="678692"/>
            </a:xfrm>
            <a:prstGeom prst="rect">
              <a:avLst/>
            </a:prstGeom>
            <a:solidFill>
              <a:schemeClr val="bg1"/>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100" b="1" dirty="0">
                  <a:solidFill>
                    <a:srgbClr val="0070C0"/>
                  </a:solidFill>
                </a:rPr>
                <a:t>Temperature</a:t>
              </a:r>
              <a:r>
                <a:rPr lang="en-US" altLang="ko-KR" sz="1100" b="1" dirty="0">
                  <a:solidFill>
                    <a:schemeClr val="tx1"/>
                  </a:solidFill>
                </a:rPr>
                <a:t>, </a:t>
              </a:r>
              <a:r>
                <a:rPr lang="en-US" altLang="ko-KR" sz="1100" b="1" dirty="0">
                  <a:solidFill>
                    <a:srgbClr val="0070C0"/>
                  </a:solidFill>
                </a:rPr>
                <a:t>RH</a:t>
              </a:r>
              <a:r>
                <a:rPr lang="en-US" altLang="ko-KR" sz="1100" b="1" dirty="0">
                  <a:solidFill>
                    <a:schemeClr val="tx1"/>
                  </a:solidFill>
                </a:rPr>
                <a:t>, </a:t>
              </a:r>
              <a:r>
                <a:rPr lang="en-US" altLang="ko-KR" sz="1100" b="1" dirty="0">
                  <a:solidFill>
                    <a:srgbClr val="0070C0"/>
                  </a:solidFill>
                </a:rPr>
                <a:t>Rain</a:t>
              </a:r>
              <a:r>
                <a:rPr lang="en-US" altLang="ko-KR" sz="1100" b="1" dirty="0">
                  <a:solidFill>
                    <a:schemeClr val="tx1"/>
                  </a:solidFill>
                </a:rPr>
                <a:t>, </a:t>
              </a:r>
              <a:r>
                <a:rPr lang="en-US" altLang="ko-KR" sz="1100" b="1" dirty="0">
                  <a:solidFill>
                    <a:srgbClr val="0070C0"/>
                  </a:solidFill>
                </a:rPr>
                <a:t>Leaf Wetness</a:t>
              </a:r>
              <a:r>
                <a:rPr lang="en-US" altLang="ko-KR" sz="1100" b="1" dirty="0">
                  <a:solidFill>
                    <a:schemeClr val="tx1"/>
                  </a:solidFill>
                </a:rPr>
                <a:t>, Wind, Soil temperature, Soil moisture, Solar irradiation, Daylight hours</a:t>
              </a:r>
              <a:endParaRPr lang="ko-KR" altLang="en-US" sz="1100" b="1" dirty="0">
                <a:solidFill>
                  <a:schemeClr val="tx1"/>
                </a:solidFill>
              </a:endParaRPr>
            </a:p>
          </p:txBody>
        </p:sp>
        <p:cxnSp>
          <p:nvCxnSpPr>
            <p:cNvPr id="24" name="연결선: 꺾임 23">
              <a:extLst>
                <a:ext uri="{FF2B5EF4-FFF2-40B4-BE49-F238E27FC236}">
                  <a16:creationId xmlns:a16="http://schemas.microsoft.com/office/drawing/2014/main" id="{6F9AC9D8-8A7A-41F4-A973-563DECC23CAC}"/>
                </a:ext>
              </a:extLst>
            </p:cNvPr>
            <p:cNvCxnSpPr>
              <a:cxnSpLocks/>
              <a:endCxn id="21" idx="4"/>
            </p:cNvCxnSpPr>
            <p:nvPr/>
          </p:nvCxnSpPr>
          <p:spPr>
            <a:xfrm rot="16200000" flipV="1">
              <a:off x="5359284" y="4296649"/>
              <a:ext cx="948278" cy="648074"/>
            </a:xfrm>
            <a:prstGeom prst="bentConnector3">
              <a:avLst>
                <a:gd name="adj1" fmla="val 50000"/>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C5F7812D-C8D1-4572-977C-E5B29BA7AB0E}"/>
              </a:ext>
            </a:extLst>
          </p:cNvPr>
          <p:cNvSpPr txBox="1"/>
          <p:nvPr/>
        </p:nvSpPr>
        <p:spPr>
          <a:xfrm>
            <a:off x="263352" y="980728"/>
            <a:ext cx="5178662" cy="338554"/>
          </a:xfrm>
          <a:prstGeom prst="rect">
            <a:avLst/>
          </a:prstGeom>
          <a:noFill/>
        </p:spPr>
        <p:txBody>
          <a:bodyPr wrap="none" rtlCol="0">
            <a:spAutoFit/>
          </a:bodyPr>
          <a:lstStyle/>
          <a:p>
            <a:r>
              <a:rPr lang="en-US" altLang="ko-KR" sz="1600" b="1" dirty="0">
                <a:solidFill>
                  <a:schemeClr val="tx2"/>
                </a:solidFill>
                <a:latin typeface="Calibri" pitchFamily="34" charset="0"/>
                <a:cs typeface="Calibri" pitchFamily="34" charset="0"/>
              </a:rPr>
              <a:t>Realtime ag-weather information(http://</a:t>
            </a:r>
            <a:r>
              <a:rPr lang="en-US" altLang="ko-KR" sz="1600" b="1" dirty="0" err="1">
                <a:solidFill>
                  <a:schemeClr val="tx2"/>
                </a:solidFill>
                <a:latin typeface="Calibri" pitchFamily="34" charset="0"/>
                <a:cs typeface="Calibri" pitchFamily="34" charset="0"/>
              </a:rPr>
              <a:t>dangjin.cnipm.kr</a:t>
            </a:r>
            <a:r>
              <a:rPr lang="en-US" altLang="ko-KR" sz="1600" b="1" dirty="0">
                <a:solidFill>
                  <a:schemeClr val="tx2"/>
                </a:solidFill>
                <a:latin typeface="Calibri" pitchFamily="34" charset="0"/>
                <a:cs typeface="Calibri" pitchFamily="34" charset="0"/>
              </a:rPr>
              <a:t>)</a:t>
            </a:r>
          </a:p>
        </p:txBody>
      </p:sp>
      <p:grpSp>
        <p:nvGrpSpPr>
          <p:cNvPr id="19" name="그룹 18">
            <a:extLst>
              <a:ext uri="{FF2B5EF4-FFF2-40B4-BE49-F238E27FC236}">
                <a16:creationId xmlns:a16="http://schemas.microsoft.com/office/drawing/2014/main" id="{E8B524DA-CCAC-40A1-8CDB-8DF10937EA22}"/>
              </a:ext>
            </a:extLst>
          </p:cNvPr>
          <p:cNvGrpSpPr/>
          <p:nvPr/>
        </p:nvGrpSpPr>
        <p:grpSpPr>
          <a:xfrm>
            <a:off x="89768" y="597340"/>
            <a:ext cx="3721340" cy="383389"/>
            <a:chOff x="0" y="487853"/>
            <a:chExt cx="3721340" cy="383389"/>
          </a:xfrm>
        </p:grpSpPr>
        <p:pic>
          <p:nvPicPr>
            <p:cNvPr id="25" name="그림 24" descr="클립아트이(가) 표시된 사진&#10;&#10;자동 생성된 설명">
              <a:extLst>
                <a:ext uri="{FF2B5EF4-FFF2-40B4-BE49-F238E27FC236}">
                  <a16:creationId xmlns:a16="http://schemas.microsoft.com/office/drawing/2014/main" id="{5B9B5DAA-6363-4345-910C-D0C36968BE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1430" y="487853"/>
              <a:ext cx="930370" cy="307469"/>
            </a:xfrm>
            <a:prstGeom prst="rect">
              <a:avLst/>
            </a:prstGeom>
          </p:spPr>
        </p:pic>
        <p:sp>
          <p:nvSpPr>
            <p:cNvPr id="26" name="TextBox 25">
              <a:extLst>
                <a:ext uri="{FF2B5EF4-FFF2-40B4-BE49-F238E27FC236}">
                  <a16:creationId xmlns:a16="http://schemas.microsoft.com/office/drawing/2014/main" id="{61D6D7D2-D92F-4E5A-A5DA-AC8011525889}"/>
                </a:ext>
              </a:extLst>
            </p:cNvPr>
            <p:cNvSpPr txBox="1"/>
            <p:nvPr/>
          </p:nvSpPr>
          <p:spPr>
            <a:xfrm>
              <a:off x="0" y="501910"/>
              <a:ext cx="3721340" cy="369332"/>
            </a:xfrm>
            <a:prstGeom prst="rect">
              <a:avLst/>
            </a:prstGeom>
            <a:noFill/>
          </p:spPr>
          <p:txBody>
            <a:bodyPr wrap="none" rtlCol="0">
              <a:spAutoFit/>
            </a:bodyPr>
            <a:lstStyle/>
            <a:p>
              <a:r>
                <a:rPr lang="en-US" altLang="ko-KR" b="1" dirty="0">
                  <a:solidFill>
                    <a:schemeClr val="bg1"/>
                  </a:solidFill>
                  <a:effectLst>
                    <a:outerShdw blurRad="38100" dist="38100" dir="2700000" algn="tl">
                      <a:srgbClr val="000000">
                        <a:alpha val="43137"/>
                      </a:srgbClr>
                    </a:outerShdw>
                  </a:effectLst>
                  <a:latin typeface="Calibri" pitchFamily="34" charset="0"/>
                  <a:cs typeface="Calibri" pitchFamily="34" charset="0"/>
                </a:rPr>
                <a:t>Our commodity </a:t>
              </a:r>
              <a:r>
                <a:rPr lang="en-US" altLang="ko-KR" b="1" dirty="0">
                  <a:solidFill>
                    <a:schemeClr val="bg1"/>
                  </a:solidFill>
                  <a:latin typeface="Calibri" pitchFamily="34" charset="0"/>
                  <a:cs typeface="Calibri" pitchFamily="34" charset="0"/>
                </a:rPr>
                <a:t>-                     services</a:t>
              </a:r>
            </a:p>
          </p:txBody>
        </p:sp>
      </p:grpSp>
    </p:spTree>
    <p:extLst>
      <p:ext uri="{BB962C8B-B14F-4D97-AF65-F5344CB8AC3E}">
        <p14:creationId xmlns:p14="http://schemas.microsoft.com/office/powerpoint/2010/main" val="188894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750"/>
                                        <p:tgtEl>
                                          <p:spTgt spid="6"/>
                                        </p:tgtEl>
                                      </p:cBhvr>
                                    </p:animEffect>
                                  </p:childTnLst>
                                </p:cTn>
                              </p:par>
                            </p:childTnLst>
                          </p:cTn>
                        </p:par>
                        <p:par>
                          <p:cTn id="13" fill="hold">
                            <p:stCondLst>
                              <p:cond delay="750"/>
                            </p:stCondLst>
                            <p:childTnLst>
                              <p:par>
                                <p:cTn id="14" presetID="2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750"/>
                                        <p:tgtEl>
                                          <p:spTgt spid="3"/>
                                        </p:tgtEl>
                                      </p:cBhvr>
                                    </p:animEffect>
                                  </p:childTnLst>
                                </p:cTn>
                              </p:par>
                            </p:childTnLst>
                          </p:cTn>
                        </p:par>
                        <p:par>
                          <p:cTn id="17" fill="hold">
                            <p:stCondLst>
                              <p:cond delay="150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
            <a:extLst>
              <a:ext uri="{FF2B5EF4-FFF2-40B4-BE49-F238E27FC236}">
                <a16:creationId xmlns:a16="http://schemas.microsoft.com/office/drawing/2014/main" id="{DB618DB7-1BB6-1E4E-8F1D-507490B5DD03}"/>
              </a:ext>
            </a:extLst>
          </p:cNvPr>
          <p:cNvGrpSpPr/>
          <p:nvPr/>
        </p:nvGrpSpPr>
        <p:grpSpPr>
          <a:xfrm>
            <a:off x="89768" y="597340"/>
            <a:ext cx="3721340" cy="383389"/>
            <a:chOff x="0" y="487853"/>
            <a:chExt cx="3721340" cy="383389"/>
          </a:xfrm>
        </p:grpSpPr>
        <p:pic>
          <p:nvPicPr>
            <p:cNvPr id="3" name="그림 2" descr="클립아트이(가) 표시된 사진&#10;&#10;자동 생성된 설명">
              <a:extLst>
                <a:ext uri="{FF2B5EF4-FFF2-40B4-BE49-F238E27FC236}">
                  <a16:creationId xmlns:a16="http://schemas.microsoft.com/office/drawing/2014/main" id="{9342CA86-28A0-8046-9392-638F4F7BCA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430" y="487853"/>
              <a:ext cx="930370" cy="307469"/>
            </a:xfrm>
            <a:prstGeom prst="rect">
              <a:avLst/>
            </a:prstGeom>
          </p:spPr>
        </p:pic>
        <p:sp>
          <p:nvSpPr>
            <p:cNvPr id="4" name="TextBox 3">
              <a:extLst>
                <a:ext uri="{FF2B5EF4-FFF2-40B4-BE49-F238E27FC236}">
                  <a16:creationId xmlns:a16="http://schemas.microsoft.com/office/drawing/2014/main" id="{E237607E-9311-4E4B-9F5A-7BE5AE383243}"/>
                </a:ext>
              </a:extLst>
            </p:cNvPr>
            <p:cNvSpPr txBox="1"/>
            <p:nvPr/>
          </p:nvSpPr>
          <p:spPr>
            <a:xfrm>
              <a:off x="0" y="501910"/>
              <a:ext cx="3721340" cy="369332"/>
            </a:xfrm>
            <a:prstGeom prst="rect">
              <a:avLst/>
            </a:prstGeom>
            <a:noFill/>
          </p:spPr>
          <p:txBody>
            <a:bodyPr wrap="none" rtlCol="0">
              <a:spAutoFit/>
            </a:bodyPr>
            <a:lstStyle/>
            <a:p>
              <a:r>
                <a:rPr lang="en-US" altLang="ko-KR" b="1" dirty="0">
                  <a:solidFill>
                    <a:schemeClr val="bg1"/>
                  </a:solidFill>
                  <a:effectLst>
                    <a:outerShdw blurRad="38100" dist="38100" dir="2700000" algn="tl">
                      <a:srgbClr val="000000">
                        <a:alpha val="43137"/>
                      </a:srgbClr>
                    </a:outerShdw>
                  </a:effectLst>
                  <a:latin typeface="Calibri" pitchFamily="34" charset="0"/>
                  <a:cs typeface="Calibri" pitchFamily="34" charset="0"/>
                </a:rPr>
                <a:t>Our commodity </a:t>
              </a:r>
              <a:r>
                <a:rPr lang="en-US" altLang="ko-KR" b="1" dirty="0">
                  <a:solidFill>
                    <a:schemeClr val="bg1"/>
                  </a:solidFill>
                  <a:latin typeface="Calibri" pitchFamily="34" charset="0"/>
                  <a:cs typeface="Calibri" pitchFamily="34" charset="0"/>
                </a:rPr>
                <a:t>-                     services</a:t>
              </a:r>
            </a:p>
          </p:txBody>
        </p:sp>
      </p:grpSp>
      <p:pic>
        <p:nvPicPr>
          <p:cNvPr id="6" name="그림 5" descr="스크린샷이(가) 표시된 사진&#10;&#10;매우 높은 신뢰도로 생성된 설명">
            <a:extLst>
              <a:ext uri="{FF2B5EF4-FFF2-40B4-BE49-F238E27FC236}">
                <a16:creationId xmlns:a16="http://schemas.microsoft.com/office/drawing/2014/main" id="{CF65B758-ABD0-8342-930C-634AC578154D}"/>
              </a:ext>
            </a:extLst>
          </p:cNvPr>
          <p:cNvPicPr>
            <a:picLocks noChangeAspect="1"/>
          </p:cNvPicPr>
          <p:nvPr/>
        </p:nvPicPr>
        <p:blipFill rotWithShape="1">
          <a:blip r:embed="rId3">
            <a:extLst>
              <a:ext uri="{28A0092B-C50C-407E-A947-70E740481C1C}">
                <a14:useLocalDpi xmlns:a14="http://schemas.microsoft.com/office/drawing/2010/main" val="0"/>
              </a:ext>
            </a:extLst>
          </a:blip>
          <a:srcRect t="22213"/>
          <a:stretch/>
        </p:blipFill>
        <p:spPr>
          <a:xfrm>
            <a:off x="1416496" y="1412776"/>
            <a:ext cx="9144000" cy="4320480"/>
          </a:xfrm>
          <a:prstGeom prst="rect">
            <a:avLst/>
          </a:prstGeom>
        </p:spPr>
      </p:pic>
      <p:sp>
        <p:nvSpPr>
          <p:cNvPr id="7" name="직사각형 6">
            <a:extLst>
              <a:ext uri="{FF2B5EF4-FFF2-40B4-BE49-F238E27FC236}">
                <a16:creationId xmlns:a16="http://schemas.microsoft.com/office/drawing/2014/main" id="{7D6DBB1C-299E-AB4C-8667-86CA1BBF8585}"/>
              </a:ext>
            </a:extLst>
          </p:cNvPr>
          <p:cNvSpPr/>
          <p:nvPr/>
        </p:nvSpPr>
        <p:spPr>
          <a:xfrm>
            <a:off x="1779056" y="1661776"/>
            <a:ext cx="8397056" cy="3267760"/>
          </a:xfrm>
          <a:prstGeom prst="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 name="직사각형 7">
            <a:extLst>
              <a:ext uri="{FF2B5EF4-FFF2-40B4-BE49-F238E27FC236}">
                <a16:creationId xmlns:a16="http://schemas.microsoft.com/office/drawing/2014/main" id="{4A4BABE5-F7F1-9E49-A4B4-42D424508A0A}"/>
              </a:ext>
            </a:extLst>
          </p:cNvPr>
          <p:cNvSpPr/>
          <p:nvPr/>
        </p:nvSpPr>
        <p:spPr>
          <a:xfrm>
            <a:off x="1792748" y="5877272"/>
            <a:ext cx="8300204" cy="67869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en-US" altLang="ko-KR" sz="1600" b="1" dirty="0">
                <a:solidFill>
                  <a:schemeClr val="tx1"/>
                </a:solidFill>
              </a:rPr>
              <a:t>Comparison of ag-weather between observation sites</a:t>
            </a:r>
            <a:endParaRPr lang="ko-KR" altLang="en-US" sz="1600" b="1" dirty="0">
              <a:solidFill>
                <a:schemeClr val="tx1"/>
              </a:solidFill>
            </a:endParaRPr>
          </a:p>
        </p:txBody>
      </p:sp>
      <p:sp>
        <p:nvSpPr>
          <p:cNvPr id="9" name="TextBox 8">
            <a:extLst>
              <a:ext uri="{FF2B5EF4-FFF2-40B4-BE49-F238E27FC236}">
                <a16:creationId xmlns:a16="http://schemas.microsoft.com/office/drawing/2014/main" id="{B0293870-82B0-5A4A-8E13-01C66850ABE3}"/>
              </a:ext>
            </a:extLst>
          </p:cNvPr>
          <p:cNvSpPr txBox="1"/>
          <p:nvPr/>
        </p:nvSpPr>
        <p:spPr>
          <a:xfrm>
            <a:off x="263352" y="980728"/>
            <a:ext cx="4468211" cy="338554"/>
          </a:xfrm>
          <a:prstGeom prst="rect">
            <a:avLst/>
          </a:prstGeom>
          <a:noFill/>
        </p:spPr>
        <p:txBody>
          <a:bodyPr wrap="none" rtlCol="0">
            <a:spAutoFit/>
          </a:bodyPr>
          <a:lstStyle/>
          <a:p>
            <a:r>
              <a:rPr lang="en-US" altLang="ko-KR" sz="1600" b="1" dirty="0">
                <a:solidFill>
                  <a:schemeClr val="tx2"/>
                </a:solidFill>
                <a:latin typeface="Calibri" pitchFamily="34" charset="0"/>
                <a:cs typeface="Calibri" pitchFamily="34" charset="0"/>
              </a:rPr>
              <a:t>Site-specific ag-weather data in graph information</a:t>
            </a:r>
          </a:p>
        </p:txBody>
      </p:sp>
    </p:spTree>
    <p:extLst>
      <p:ext uri="{BB962C8B-B14F-4D97-AF65-F5344CB8AC3E}">
        <p14:creationId xmlns:p14="http://schemas.microsoft.com/office/powerpoint/2010/main" val="400830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
            <a:extLst>
              <a:ext uri="{FF2B5EF4-FFF2-40B4-BE49-F238E27FC236}">
                <a16:creationId xmlns:a16="http://schemas.microsoft.com/office/drawing/2014/main" id="{9F43101B-D811-1D4D-AC9C-25D330F94BA7}"/>
              </a:ext>
            </a:extLst>
          </p:cNvPr>
          <p:cNvGrpSpPr/>
          <p:nvPr/>
        </p:nvGrpSpPr>
        <p:grpSpPr>
          <a:xfrm>
            <a:off x="89768" y="597340"/>
            <a:ext cx="3721340" cy="383389"/>
            <a:chOff x="0" y="487853"/>
            <a:chExt cx="3721340" cy="383389"/>
          </a:xfrm>
        </p:grpSpPr>
        <p:pic>
          <p:nvPicPr>
            <p:cNvPr id="3" name="그림 2" descr="클립아트이(가) 표시된 사진&#10;&#10;자동 생성된 설명">
              <a:extLst>
                <a:ext uri="{FF2B5EF4-FFF2-40B4-BE49-F238E27FC236}">
                  <a16:creationId xmlns:a16="http://schemas.microsoft.com/office/drawing/2014/main" id="{2E788DE5-4798-1B41-9B5C-4EB16DAE3E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430" y="487853"/>
              <a:ext cx="930370" cy="307469"/>
            </a:xfrm>
            <a:prstGeom prst="rect">
              <a:avLst/>
            </a:prstGeom>
          </p:spPr>
        </p:pic>
        <p:sp>
          <p:nvSpPr>
            <p:cNvPr id="4" name="TextBox 3">
              <a:extLst>
                <a:ext uri="{FF2B5EF4-FFF2-40B4-BE49-F238E27FC236}">
                  <a16:creationId xmlns:a16="http://schemas.microsoft.com/office/drawing/2014/main" id="{26E00B4C-4C06-C645-A25B-8462CFC3F8BC}"/>
                </a:ext>
              </a:extLst>
            </p:cNvPr>
            <p:cNvSpPr txBox="1"/>
            <p:nvPr/>
          </p:nvSpPr>
          <p:spPr>
            <a:xfrm>
              <a:off x="0" y="501910"/>
              <a:ext cx="3721340" cy="369332"/>
            </a:xfrm>
            <a:prstGeom prst="rect">
              <a:avLst/>
            </a:prstGeom>
            <a:noFill/>
          </p:spPr>
          <p:txBody>
            <a:bodyPr wrap="none" rtlCol="0">
              <a:spAutoFit/>
            </a:bodyPr>
            <a:lstStyle/>
            <a:p>
              <a:r>
                <a:rPr lang="en-US" altLang="ko-KR" b="1" dirty="0">
                  <a:solidFill>
                    <a:schemeClr val="bg1"/>
                  </a:solidFill>
                  <a:effectLst>
                    <a:outerShdw blurRad="38100" dist="38100" dir="2700000" algn="tl">
                      <a:srgbClr val="000000">
                        <a:alpha val="43137"/>
                      </a:srgbClr>
                    </a:outerShdw>
                  </a:effectLst>
                  <a:latin typeface="Calibri" pitchFamily="34" charset="0"/>
                  <a:cs typeface="Calibri" pitchFamily="34" charset="0"/>
                </a:rPr>
                <a:t>Our commodity </a:t>
              </a:r>
              <a:r>
                <a:rPr lang="en-US" altLang="ko-KR" b="1" dirty="0">
                  <a:solidFill>
                    <a:schemeClr val="bg1"/>
                  </a:solidFill>
                  <a:latin typeface="Calibri" pitchFamily="34" charset="0"/>
                  <a:cs typeface="Calibri" pitchFamily="34" charset="0"/>
                </a:rPr>
                <a:t>-                     services</a:t>
              </a:r>
            </a:p>
          </p:txBody>
        </p:sp>
      </p:grpSp>
      <p:pic>
        <p:nvPicPr>
          <p:cNvPr id="5" name="그림 4" descr="스크린샷이(가) 표시된 사진&#10;&#10;매우 높은 신뢰도로 생성된 설명">
            <a:extLst>
              <a:ext uri="{FF2B5EF4-FFF2-40B4-BE49-F238E27FC236}">
                <a16:creationId xmlns:a16="http://schemas.microsoft.com/office/drawing/2014/main" id="{694BADD3-972C-444D-8484-F2C37AB883AB}"/>
              </a:ext>
            </a:extLst>
          </p:cNvPr>
          <p:cNvPicPr>
            <a:picLocks noChangeAspect="1"/>
          </p:cNvPicPr>
          <p:nvPr/>
        </p:nvPicPr>
        <p:blipFill rotWithShape="1">
          <a:blip r:embed="rId3">
            <a:extLst>
              <a:ext uri="{28A0092B-C50C-407E-A947-70E740481C1C}">
                <a14:useLocalDpi xmlns:a14="http://schemas.microsoft.com/office/drawing/2010/main" val="0"/>
              </a:ext>
            </a:extLst>
          </a:blip>
          <a:srcRect t="32585"/>
          <a:stretch/>
        </p:blipFill>
        <p:spPr>
          <a:xfrm>
            <a:off x="1560512" y="1484784"/>
            <a:ext cx="9144000" cy="3744416"/>
          </a:xfrm>
          <a:prstGeom prst="rect">
            <a:avLst/>
          </a:prstGeom>
        </p:spPr>
      </p:pic>
      <p:sp>
        <p:nvSpPr>
          <p:cNvPr id="6" name="직사각형 5">
            <a:extLst>
              <a:ext uri="{FF2B5EF4-FFF2-40B4-BE49-F238E27FC236}">
                <a16:creationId xmlns:a16="http://schemas.microsoft.com/office/drawing/2014/main" id="{5C99DD07-01AA-2C4B-911F-27152169CD35}"/>
              </a:ext>
            </a:extLst>
          </p:cNvPr>
          <p:cNvSpPr/>
          <p:nvPr/>
        </p:nvSpPr>
        <p:spPr>
          <a:xfrm>
            <a:off x="1978352" y="1484784"/>
            <a:ext cx="8280920" cy="3672408"/>
          </a:xfrm>
          <a:prstGeom prst="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직사각형 6">
            <a:extLst>
              <a:ext uri="{FF2B5EF4-FFF2-40B4-BE49-F238E27FC236}">
                <a16:creationId xmlns:a16="http://schemas.microsoft.com/office/drawing/2014/main" id="{619A7C92-7C17-0E42-89CA-38C42A56BCB0}"/>
              </a:ext>
            </a:extLst>
          </p:cNvPr>
          <p:cNvSpPr/>
          <p:nvPr/>
        </p:nvSpPr>
        <p:spPr>
          <a:xfrm>
            <a:off x="1978352" y="5301208"/>
            <a:ext cx="8280920" cy="100811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
            </a:pPr>
            <a:r>
              <a:rPr lang="en-US" altLang="ko-KR" sz="1600" b="1" dirty="0">
                <a:solidFill>
                  <a:schemeClr val="tx1"/>
                </a:solidFill>
              </a:rPr>
              <a:t>Risk forecast of diseases &amp; insect pests using observed weather data</a:t>
            </a:r>
          </a:p>
          <a:p>
            <a:pPr marL="171450" indent="-171450">
              <a:buFont typeface="Wingdings" panose="05000000000000000000" pitchFamily="2" charset="2"/>
              <a:buChar char="§"/>
            </a:pPr>
            <a:r>
              <a:rPr lang="en-US" altLang="ko-KR" sz="1600" b="1" dirty="0">
                <a:solidFill>
                  <a:schemeClr val="tx1"/>
                </a:solidFill>
              </a:rPr>
              <a:t>Decision support for pesticide applications</a:t>
            </a:r>
            <a:endParaRPr lang="ko-KR" altLang="en-US" sz="1600" b="1" dirty="0">
              <a:solidFill>
                <a:schemeClr val="tx1"/>
              </a:solidFill>
            </a:endParaRPr>
          </a:p>
        </p:txBody>
      </p:sp>
      <p:sp>
        <p:nvSpPr>
          <p:cNvPr id="8" name="TextBox 7">
            <a:extLst>
              <a:ext uri="{FF2B5EF4-FFF2-40B4-BE49-F238E27FC236}">
                <a16:creationId xmlns:a16="http://schemas.microsoft.com/office/drawing/2014/main" id="{00CDADF4-C7DB-C64D-9B50-3050D9748B36}"/>
              </a:ext>
            </a:extLst>
          </p:cNvPr>
          <p:cNvSpPr txBox="1"/>
          <p:nvPr/>
        </p:nvSpPr>
        <p:spPr>
          <a:xfrm>
            <a:off x="263352" y="980728"/>
            <a:ext cx="3143809" cy="338554"/>
          </a:xfrm>
          <a:prstGeom prst="rect">
            <a:avLst/>
          </a:prstGeom>
          <a:noFill/>
        </p:spPr>
        <p:txBody>
          <a:bodyPr wrap="none" rtlCol="0">
            <a:spAutoFit/>
          </a:bodyPr>
          <a:lstStyle/>
          <a:p>
            <a:r>
              <a:rPr lang="en-US" altLang="ko-KR" sz="1600" b="1" dirty="0">
                <a:solidFill>
                  <a:schemeClr val="tx2"/>
                </a:solidFill>
                <a:latin typeface="Calibri" pitchFamily="34" charset="0"/>
                <a:cs typeface="Calibri" pitchFamily="34" charset="0"/>
              </a:rPr>
              <a:t>Disease &amp; insect pests risk forecast</a:t>
            </a:r>
          </a:p>
        </p:txBody>
      </p:sp>
    </p:spTree>
    <p:extLst>
      <p:ext uri="{BB962C8B-B14F-4D97-AF65-F5344CB8AC3E}">
        <p14:creationId xmlns:p14="http://schemas.microsoft.com/office/powerpoint/2010/main" val="239445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BD926D8-FB00-461A-89EB-B75D898EDEF9}"/>
              </a:ext>
            </a:extLst>
          </p:cNvPr>
          <p:cNvSpPr txBox="1"/>
          <p:nvPr/>
        </p:nvSpPr>
        <p:spPr>
          <a:xfrm>
            <a:off x="263352" y="1002214"/>
            <a:ext cx="4375300" cy="338554"/>
          </a:xfrm>
          <a:prstGeom prst="rect">
            <a:avLst/>
          </a:prstGeom>
          <a:noFill/>
        </p:spPr>
        <p:txBody>
          <a:bodyPr wrap="none" rtlCol="0">
            <a:spAutoFit/>
          </a:bodyPr>
          <a:lstStyle/>
          <a:p>
            <a:r>
              <a:rPr lang="en-US" altLang="ko-KR" sz="1600" b="1" dirty="0">
                <a:solidFill>
                  <a:schemeClr val="tx2"/>
                </a:solidFill>
                <a:latin typeface="Calibri" pitchFamily="34" charset="0"/>
                <a:cs typeface="Calibri" pitchFamily="34" charset="0"/>
              </a:rPr>
              <a:t>Daily texts on pest and weather risk through SMS</a:t>
            </a:r>
          </a:p>
        </p:txBody>
      </p:sp>
      <p:grpSp>
        <p:nvGrpSpPr>
          <p:cNvPr id="10" name="그룹 9">
            <a:extLst>
              <a:ext uri="{FF2B5EF4-FFF2-40B4-BE49-F238E27FC236}">
                <a16:creationId xmlns:a16="http://schemas.microsoft.com/office/drawing/2014/main" id="{DE059FD3-CFA9-475C-B6C8-0F905B8BD993}"/>
              </a:ext>
            </a:extLst>
          </p:cNvPr>
          <p:cNvGrpSpPr/>
          <p:nvPr/>
        </p:nvGrpSpPr>
        <p:grpSpPr>
          <a:xfrm>
            <a:off x="89768" y="597340"/>
            <a:ext cx="3721340" cy="383389"/>
            <a:chOff x="0" y="487853"/>
            <a:chExt cx="3721340" cy="383389"/>
          </a:xfrm>
        </p:grpSpPr>
        <p:pic>
          <p:nvPicPr>
            <p:cNvPr id="11" name="그림 10" descr="클립아트이(가) 표시된 사진&#10;&#10;자동 생성된 설명">
              <a:extLst>
                <a:ext uri="{FF2B5EF4-FFF2-40B4-BE49-F238E27FC236}">
                  <a16:creationId xmlns:a16="http://schemas.microsoft.com/office/drawing/2014/main" id="{9A6396ED-7291-4848-A169-03156D2F30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430" y="487853"/>
              <a:ext cx="930370" cy="307469"/>
            </a:xfrm>
            <a:prstGeom prst="rect">
              <a:avLst/>
            </a:prstGeom>
          </p:spPr>
        </p:pic>
        <p:sp>
          <p:nvSpPr>
            <p:cNvPr id="12" name="TextBox 11">
              <a:extLst>
                <a:ext uri="{FF2B5EF4-FFF2-40B4-BE49-F238E27FC236}">
                  <a16:creationId xmlns:a16="http://schemas.microsoft.com/office/drawing/2014/main" id="{9950E16B-CA1F-4B68-9ABD-172C5FFAD904}"/>
                </a:ext>
              </a:extLst>
            </p:cNvPr>
            <p:cNvSpPr txBox="1"/>
            <p:nvPr/>
          </p:nvSpPr>
          <p:spPr>
            <a:xfrm>
              <a:off x="0" y="501910"/>
              <a:ext cx="3721340" cy="369332"/>
            </a:xfrm>
            <a:prstGeom prst="rect">
              <a:avLst/>
            </a:prstGeom>
            <a:noFill/>
          </p:spPr>
          <p:txBody>
            <a:bodyPr wrap="none" rtlCol="0">
              <a:spAutoFit/>
            </a:bodyPr>
            <a:lstStyle/>
            <a:p>
              <a:r>
                <a:rPr lang="en-US" altLang="ko-KR" b="1" dirty="0">
                  <a:solidFill>
                    <a:schemeClr val="bg1"/>
                  </a:solidFill>
                  <a:effectLst>
                    <a:outerShdw blurRad="38100" dist="38100" dir="2700000" algn="tl">
                      <a:srgbClr val="000000">
                        <a:alpha val="43137"/>
                      </a:srgbClr>
                    </a:outerShdw>
                  </a:effectLst>
                  <a:latin typeface="Calibri" pitchFamily="34" charset="0"/>
                  <a:cs typeface="Calibri" pitchFamily="34" charset="0"/>
                </a:rPr>
                <a:t>Our commodity </a:t>
              </a:r>
              <a:r>
                <a:rPr lang="en-US" altLang="ko-KR" b="1" dirty="0">
                  <a:solidFill>
                    <a:schemeClr val="bg1"/>
                  </a:solidFill>
                  <a:latin typeface="Calibri" pitchFamily="34" charset="0"/>
                  <a:cs typeface="Calibri" pitchFamily="34" charset="0"/>
                </a:rPr>
                <a:t>-                     services</a:t>
              </a:r>
            </a:p>
          </p:txBody>
        </p:sp>
      </p:grpSp>
      <p:grpSp>
        <p:nvGrpSpPr>
          <p:cNvPr id="7" name="그룹 6">
            <a:extLst>
              <a:ext uri="{FF2B5EF4-FFF2-40B4-BE49-F238E27FC236}">
                <a16:creationId xmlns:a16="http://schemas.microsoft.com/office/drawing/2014/main" id="{F1E46717-994B-5E45-81D1-FDD5135B5807}"/>
              </a:ext>
            </a:extLst>
          </p:cNvPr>
          <p:cNvGrpSpPr/>
          <p:nvPr/>
        </p:nvGrpSpPr>
        <p:grpSpPr>
          <a:xfrm>
            <a:off x="983432" y="1376491"/>
            <a:ext cx="9206943" cy="4900176"/>
            <a:chOff x="983432" y="1376491"/>
            <a:chExt cx="9206943" cy="4900176"/>
          </a:xfrm>
        </p:grpSpPr>
        <p:sp>
          <p:nvSpPr>
            <p:cNvPr id="6" name="제목 114">
              <a:extLst>
                <a:ext uri="{FF2B5EF4-FFF2-40B4-BE49-F238E27FC236}">
                  <a16:creationId xmlns:a16="http://schemas.microsoft.com/office/drawing/2014/main" id="{8E227822-0EE2-469F-AE5E-DD6BD25C3A46}"/>
                </a:ext>
              </a:extLst>
            </p:cNvPr>
            <p:cNvSpPr txBox="1">
              <a:spLocks/>
            </p:cNvSpPr>
            <p:nvPr/>
          </p:nvSpPr>
          <p:spPr>
            <a:xfrm>
              <a:off x="983432" y="1916832"/>
              <a:ext cx="2428234" cy="352972"/>
            </a:xfrm>
            <a:prstGeom prst="rect">
              <a:avLst/>
            </a:prstGeom>
            <a:effectLst>
              <a:outerShdw blurRad="76200" dir="5400000" algn="ctr" rotWithShape="0">
                <a:sysClr val="windowText" lastClr="000000"/>
              </a:outerShdw>
            </a:effectLst>
          </p:spPr>
          <p:txBody>
            <a:bodyPr anchor="ctr" anchorCtr="0"/>
            <a:lstStyle/>
            <a:p>
              <a:pPr algn="ctr" eaLnBrk="0" latinLnBrk="0" hangingPunct="0">
                <a:defRPr/>
              </a:pPr>
              <a:r>
                <a:rPr lang="en-US" altLang="ko-KR" sz="2000" b="1" kern="0" dirty="0">
                  <a:gradFill>
                    <a:gsLst>
                      <a:gs pos="100000">
                        <a:prstClr val="white"/>
                      </a:gs>
                      <a:gs pos="100000">
                        <a:srgbClr val="0070C0"/>
                      </a:gs>
                    </a:gsLst>
                    <a:lin ang="5400000" scaled="0"/>
                  </a:gradFill>
                  <a:latin typeface="+mj-ea"/>
                  <a:ea typeface="+mj-ea"/>
                  <a:cs typeface="Arial" pitchFamily="34" charset="0"/>
                </a:rPr>
                <a:t>Pest risk text</a:t>
              </a:r>
            </a:p>
          </p:txBody>
        </p:sp>
        <p:sp>
          <p:nvSpPr>
            <p:cNvPr id="8" name="제목 114">
              <a:extLst>
                <a:ext uri="{FF2B5EF4-FFF2-40B4-BE49-F238E27FC236}">
                  <a16:creationId xmlns:a16="http://schemas.microsoft.com/office/drawing/2014/main" id="{BC30E727-D5B6-46DB-8912-69126DFE696F}"/>
                </a:ext>
              </a:extLst>
            </p:cNvPr>
            <p:cNvSpPr txBox="1">
              <a:spLocks/>
            </p:cNvSpPr>
            <p:nvPr/>
          </p:nvSpPr>
          <p:spPr>
            <a:xfrm>
              <a:off x="5663952" y="1916832"/>
              <a:ext cx="2428234" cy="352972"/>
            </a:xfrm>
            <a:prstGeom prst="rect">
              <a:avLst/>
            </a:prstGeom>
            <a:effectLst>
              <a:outerShdw blurRad="76200" dir="5400000" algn="ctr" rotWithShape="0">
                <a:sysClr val="windowText" lastClr="000000"/>
              </a:outerShdw>
            </a:effectLst>
          </p:spPr>
          <p:txBody>
            <a:bodyPr anchor="ctr" anchorCtr="0"/>
            <a:lstStyle/>
            <a:p>
              <a:pPr algn="ctr" eaLnBrk="0" latinLnBrk="0" hangingPunct="0">
                <a:defRPr/>
              </a:pPr>
              <a:r>
                <a:rPr lang="en-US" altLang="ko-KR" b="1" kern="0" dirty="0">
                  <a:gradFill>
                    <a:gsLst>
                      <a:gs pos="100000">
                        <a:prstClr val="white"/>
                      </a:gs>
                      <a:gs pos="100000">
                        <a:srgbClr val="0070C0"/>
                      </a:gs>
                    </a:gsLst>
                    <a:lin ang="5400000" scaled="0"/>
                  </a:gradFill>
                  <a:latin typeface="+mj-ea"/>
                  <a:ea typeface="+mj-ea"/>
                  <a:cs typeface="Arial" pitchFamily="34" charset="0"/>
                </a:rPr>
                <a:t>Weather risk text</a:t>
              </a:r>
            </a:p>
          </p:txBody>
        </p:sp>
        <p:grpSp>
          <p:nvGrpSpPr>
            <p:cNvPr id="4" name="그룹 3">
              <a:extLst>
                <a:ext uri="{FF2B5EF4-FFF2-40B4-BE49-F238E27FC236}">
                  <a16:creationId xmlns:a16="http://schemas.microsoft.com/office/drawing/2014/main" id="{0DD4DA3B-B0AC-7A43-9A82-EA5997F6C02A}"/>
                </a:ext>
              </a:extLst>
            </p:cNvPr>
            <p:cNvGrpSpPr/>
            <p:nvPr/>
          </p:nvGrpSpPr>
          <p:grpSpPr>
            <a:xfrm>
              <a:off x="3112709" y="1392317"/>
              <a:ext cx="2222167" cy="4884350"/>
              <a:chOff x="3143672" y="1628800"/>
              <a:chExt cx="2222167" cy="4884350"/>
            </a:xfrm>
          </p:grpSpPr>
          <p:pic>
            <p:nvPicPr>
              <p:cNvPr id="13" name="그림 21">
                <a:extLst>
                  <a:ext uri="{FF2B5EF4-FFF2-40B4-BE49-F238E27FC236}">
                    <a16:creationId xmlns:a16="http://schemas.microsoft.com/office/drawing/2014/main" id="{3ED3BC86-01FD-7840-810C-14F93CA45EA0}"/>
                  </a:ext>
                </a:extLst>
              </p:cNvPr>
              <p:cNvPicPr>
                <a:picLocks noChangeAspect="1"/>
              </p:cNvPicPr>
              <p:nvPr/>
            </p:nvPicPr>
            <p:blipFill>
              <a:blip r:embed="rId3"/>
              <a:stretch>
                <a:fillRect/>
              </a:stretch>
            </p:blipFill>
            <p:spPr>
              <a:xfrm>
                <a:off x="3143672" y="1628800"/>
                <a:ext cx="2222167" cy="4884350"/>
              </a:xfrm>
              <a:prstGeom prst="rect">
                <a:avLst/>
              </a:prstGeom>
            </p:spPr>
          </p:pic>
          <p:pic>
            <p:nvPicPr>
              <p:cNvPr id="2" name="그림 1">
                <a:extLst>
                  <a:ext uri="{FF2B5EF4-FFF2-40B4-BE49-F238E27FC236}">
                    <a16:creationId xmlns:a16="http://schemas.microsoft.com/office/drawing/2014/main" id="{F88822B8-4DC5-46C6-8F84-036AC60065AA}"/>
                  </a:ext>
                </a:extLst>
              </p:cNvPr>
              <p:cNvPicPr>
                <a:picLocks noChangeAspect="1"/>
              </p:cNvPicPr>
              <p:nvPr/>
            </p:nvPicPr>
            <p:blipFill>
              <a:blip r:embed="rId4"/>
              <a:stretch>
                <a:fillRect/>
              </a:stretch>
            </p:blipFill>
            <p:spPr>
              <a:xfrm>
                <a:off x="3277636" y="2125727"/>
                <a:ext cx="1954267" cy="3935284"/>
              </a:xfrm>
              <a:prstGeom prst="rect">
                <a:avLst/>
              </a:prstGeom>
              <a:effectLst>
                <a:outerShdw blurRad="50800" dist="38100" dir="2700000" algn="tl" rotWithShape="0">
                  <a:prstClr val="black">
                    <a:alpha val="40000"/>
                  </a:prstClr>
                </a:outerShdw>
              </a:effectLst>
            </p:spPr>
          </p:pic>
        </p:grpSp>
        <p:grpSp>
          <p:nvGrpSpPr>
            <p:cNvPr id="5" name="그룹 4">
              <a:extLst>
                <a:ext uri="{FF2B5EF4-FFF2-40B4-BE49-F238E27FC236}">
                  <a16:creationId xmlns:a16="http://schemas.microsoft.com/office/drawing/2014/main" id="{EB58923E-4AE1-824A-8232-8FC0BDFFE010}"/>
                </a:ext>
              </a:extLst>
            </p:cNvPr>
            <p:cNvGrpSpPr/>
            <p:nvPr/>
          </p:nvGrpSpPr>
          <p:grpSpPr>
            <a:xfrm>
              <a:off x="7968208" y="1376491"/>
              <a:ext cx="2222167" cy="4884350"/>
              <a:chOff x="8092186" y="1628800"/>
              <a:chExt cx="2222167" cy="4884350"/>
            </a:xfrm>
          </p:grpSpPr>
          <p:pic>
            <p:nvPicPr>
              <p:cNvPr id="14" name="그림 21">
                <a:extLst>
                  <a:ext uri="{FF2B5EF4-FFF2-40B4-BE49-F238E27FC236}">
                    <a16:creationId xmlns:a16="http://schemas.microsoft.com/office/drawing/2014/main" id="{49F873D9-B172-8849-8FB2-FB92412A24AA}"/>
                  </a:ext>
                </a:extLst>
              </p:cNvPr>
              <p:cNvPicPr>
                <a:picLocks noChangeAspect="1"/>
              </p:cNvPicPr>
              <p:nvPr/>
            </p:nvPicPr>
            <p:blipFill>
              <a:blip r:embed="rId3"/>
              <a:stretch>
                <a:fillRect/>
              </a:stretch>
            </p:blipFill>
            <p:spPr>
              <a:xfrm>
                <a:off x="8092186" y="1628800"/>
                <a:ext cx="2222167" cy="4884350"/>
              </a:xfrm>
              <a:prstGeom prst="rect">
                <a:avLst/>
              </a:prstGeom>
            </p:spPr>
          </p:pic>
          <p:pic>
            <p:nvPicPr>
              <p:cNvPr id="3" name="그림 2">
                <a:extLst>
                  <a:ext uri="{FF2B5EF4-FFF2-40B4-BE49-F238E27FC236}">
                    <a16:creationId xmlns:a16="http://schemas.microsoft.com/office/drawing/2014/main" id="{C77C6C30-6113-475A-934B-2893E78A0A25}"/>
                  </a:ext>
                </a:extLst>
              </p:cNvPr>
              <p:cNvPicPr>
                <a:picLocks noChangeAspect="1"/>
              </p:cNvPicPr>
              <p:nvPr/>
            </p:nvPicPr>
            <p:blipFill>
              <a:blip r:embed="rId5"/>
              <a:stretch>
                <a:fillRect/>
              </a:stretch>
            </p:blipFill>
            <p:spPr>
              <a:xfrm>
                <a:off x="8231162" y="2157881"/>
                <a:ext cx="1944215" cy="3895500"/>
              </a:xfrm>
              <a:prstGeom prst="rect">
                <a:avLst/>
              </a:prstGeom>
              <a:effectLst>
                <a:outerShdw blurRad="50800" dist="38100" dir="2700000" algn="tl" rotWithShape="0">
                  <a:prstClr val="black">
                    <a:alpha val="40000"/>
                  </a:prstClr>
                </a:outerShdw>
              </a:effectLst>
            </p:spPr>
          </p:pic>
        </p:grpSp>
      </p:grpSp>
    </p:spTree>
    <p:extLst>
      <p:ext uri="{BB962C8B-B14F-4D97-AF65-F5344CB8AC3E}">
        <p14:creationId xmlns:p14="http://schemas.microsoft.com/office/powerpoint/2010/main" val="184021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
            <a:extLst>
              <a:ext uri="{FF2B5EF4-FFF2-40B4-BE49-F238E27FC236}">
                <a16:creationId xmlns:a16="http://schemas.microsoft.com/office/drawing/2014/main" id="{3A57185D-78D0-9E4A-9A71-56EEEC19AD73}"/>
              </a:ext>
            </a:extLst>
          </p:cNvPr>
          <p:cNvGrpSpPr/>
          <p:nvPr/>
        </p:nvGrpSpPr>
        <p:grpSpPr>
          <a:xfrm>
            <a:off x="89768" y="597340"/>
            <a:ext cx="3721340" cy="383389"/>
            <a:chOff x="0" y="487853"/>
            <a:chExt cx="3721340" cy="383389"/>
          </a:xfrm>
        </p:grpSpPr>
        <p:pic>
          <p:nvPicPr>
            <p:cNvPr id="3" name="그림 2" descr="클립아트이(가) 표시된 사진&#10;&#10;자동 생성된 설명">
              <a:extLst>
                <a:ext uri="{FF2B5EF4-FFF2-40B4-BE49-F238E27FC236}">
                  <a16:creationId xmlns:a16="http://schemas.microsoft.com/office/drawing/2014/main" id="{B8A8AF6A-835E-5640-B75C-06262FF5AB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1430" y="487853"/>
              <a:ext cx="930370" cy="307469"/>
            </a:xfrm>
            <a:prstGeom prst="rect">
              <a:avLst/>
            </a:prstGeom>
          </p:spPr>
        </p:pic>
        <p:sp>
          <p:nvSpPr>
            <p:cNvPr id="4" name="TextBox 3">
              <a:extLst>
                <a:ext uri="{FF2B5EF4-FFF2-40B4-BE49-F238E27FC236}">
                  <a16:creationId xmlns:a16="http://schemas.microsoft.com/office/drawing/2014/main" id="{3E70450C-1461-A244-A5A6-DA7BDB8641D6}"/>
                </a:ext>
              </a:extLst>
            </p:cNvPr>
            <p:cNvSpPr txBox="1"/>
            <p:nvPr/>
          </p:nvSpPr>
          <p:spPr>
            <a:xfrm>
              <a:off x="0" y="501910"/>
              <a:ext cx="3721340" cy="369332"/>
            </a:xfrm>
            <a:prstGeom prst="rect">
              <a:avLst/>
            </a:prstGeom>
            <a:noFill/>
          </p:spPr>
          <p:txBody>
            <a:bodyPr wrap="none" rtlCol="0">
              <a:spAutoFit/>
            </a:bodyPr>
            <a:lstStyle/>
            <a:p>
              <a:r>
                <a:rPr lang="en-US" altLang="ko-KR" b="1" dirty="0">
                  <a:solidFill>
                    <a:schemeClr val="bg1"/>
                  </a:solidFill>
                  <a:effectLst>
                    <a:outerShdw blurRad="38100" dist="38100" dir="2700000" algn="tl">
                      <a:srgbClr val="000000">
                        <a:alpha val="43137"/>
                      </a:srgbClr>
                    </a:outerShdw>
                  </a:effectLst>
                  <a:latin typeface="Calibri" pitchFamily="34" charset="0"/>
                  <a:cs typeface="Calibri" pitchFamily="34" charset="0"/>
                </a:rPr>
                <a:t>Our commodity </a:t>
              </a:r>
              <a:r>
                <a:rPr lang="en-US" altLang="ko-KR" b="1" dirty="0">
                  <a:solidFill>
                    <a:schemeClr val="bg1"/>
                  </a:solidFill>
                  <a:latin typeface="Calibri" pitchFamily="34" charset="0"/>
                  <a:cs typeface="Calibri" pitchFamily="34" charset="0"/>
                </a:rPr>
                <a:t>-                     services</a:t>
              </a:r>
            </a:p>
          </p:txBody>
        </p:sp>
      </p:grpSp>
      <p:sp>
        <p:nvSpPr>
          <p:cNvPr id="15" name="TextBox 14">
            <a:extLst>
              <a:ext uri="{FF2B5EF4-FFF2-40B4-BE49-F238E27FC236}">
                <a16:creationId xmlns:a16="http://schemas.microsoft.com/office/drawing/2014/main" id="{5E58F677-C961-3349-89E3-78B4D4969DF9}"/>
              </a:ext>
            </a:extLst>
          </p:cNvPr>
          <p:cNvSpPr txBox="1"/>
          <p:nvPr/>
        </p:nvSpPr>
        <p:spPr>
          <a:xfrm>
            <a:off x="263352" y="1002214"/>
            <a:ext cx="1546385" cy="338554"/>
          </a:xfrm>
          <a:prstGeom prst="rect">
            <a:avLst/>
          </a:prstGeom>
          <a:noFill/>
        </p:spPr>
        <p:txBody>
          <a:bodyPr wrap="none" rtlCol="0">
            <a:spAutoFit/>
          </a:bodyPr>
          <a:lstStyle/>
          <a:p>
            <a:r>
              <a:rPr lang="en-US" altLang="ko-KR" sz="1600" b="1" dirty="0">
                <a:solidFill>
                  <a:schemeClr val="tx2"/>
                </a:solidFill>
                <a:latin typeface="Calibri" pitchFamily="34" charset="0"/>
                <a:cs typeface="Calibri" pitchFamily="34" charset="0"/>
              </a:rPr>
              <a:t>Service contract</a:t>
            </a:r>
          </a:p>
        </p:txBody>
      </p:sp>
      <p:grpSp>
        <p:nvGrpSpPr>
          <p:cNvPr id="5" name="그룹 4">
            <a:extLst>
              <a:ext uri="{FF2B5EF4-FFF2-40B4-BE49-F238E27FC236}">
                <a16:creationId xmlns:a16="http://schemas.microsoft.com/office/drawing/2014/main" id="{3FF6DCD4-4B66-D148-BD81-7B97333DF68B}"/>
              </a:ext>
            </a:extLst>
          </p:cNvPr>
          <p:cNvGrpSpPr/>
          <p:nvPr/>
        </p:nvGrpSpPr>
        <p:grpSpPr>
          <a:xfrm>
            <a:off x="1055440" y="1394714"/>
            <a:ext cx="10009112" cy="5197813"/>
            <a:chOff x="1055440" y="1394714"/>
            <a:chExt cx="10009112" cy="5197813"/>
          </a:xfrm>
        </p:grpSpPr>
        <p:pic>
          <p:nvPicPr>
            <p:cNvPr id="9" name="그림 8">
              <a:extLst>
                <a:ext uri="{FF2B5EF4-FFF2-40B4-BE49-F238E27FC236}">
                  <a16:creationId xmlns:a16="http://schemas.microsoft.com/office/drawing/2014/main" id="{6FDDC445-EC2C-A144-9DB7-F7BB80B75411}"/>
                </a:ext>
              </a:extLst>
            </p:cNvPr>
            <p:cNvPicPr>
              <a:picLocks noChangeAspect="1"/>
            </p:cNvPicPr>
            <p:nvPr/>
          </p:nvPicPr>
          <p:blipFill>
            <a:blip r:embed="rId4"/>
            <a:stretch>
              <a:fillRect/>
            </a:stretch>
          </p:blipFill>
          <p:spPr>
            <a:xfrm>
              <a:off x="7967355" y="1394714"/>
              <a:ext cx="3097197" cy="4801516"/>
            </a:xfrm>
            <a:prstGeom prst="rect">
              <a:avLst/>
            </a:prstGeom>
            <a:ln>
              <a:solidFill>
                <a:schemeClr val="bg2"/>
              </a:solidFill>
            </a:ln>
          </p:spPr>
        </p:pic>
        <p:pic>
          <p:nvPicPr>
            <p:cNvPr id="11" name="그림 10">
              <a:extLst>
                <a:ext uri="{FF2B5EF4-FFF2-40B4-BE49-F238E27FC236}">
                  <a16:creationId xmlns:a16="http://schemas.microsoft.com/office/drawing/2014/main" id="{6A405BB7-B782-164C-BF21-36EDBADABA23}"/>
                </a:ext>
              </a:extLst>
            </p:cNvPr>
            <p:cNvPicPr>
              <a:picLocks noChangeAspect="1"/>
            </p:cNvPicPr>
            <p:nvPr/>
          </p:nvPicPr>
          <p:blipFill>
            <a:blip r:embed="rId5"/>
            <a:stretch>
              <a:fillRect/>
            </a:stretch>
          </p:blipFill>
          <p:spPr>
            <a:xfrm>
              <a:off x="1055440" y="1394715"/>
              <a:ext cx="3063044" cy="4801515"/>
            </a:xfrm>
            <a:prstGeom prst="rect">
              <a:avLst/>
            </a:prstGeom>
            <a:ln>
              <a:solidFill>
                <a:schemeClr val="bg2"/>
              </a:solidFill>
            </a:ln>
          </p:spPr>
        </p:pic>
        <p:pic>
          <p:nvPicPr>
            <p:cNvPr id="12" name="그림 11">
              <a:extLst>
                <a:ext uri="{FF2B5EF4-FFF2-40B4-BE49-F238E27FC236}">
                  <a16:creationId xmlns:a16="http://schemas.microsoft.com/office/drawing/2014/main" id="{80D83450-65D4-994A-805A-4366D49DA1F2}"/>
                </a:ext>
              </a:extLst>
            </p:cNvPr>
            <p:cNvPicPr>
              <a:picLocks noChangeAspect="1"/>
            </p:cNvPicPr>
            <p:nvPr/>
          </p:nvPicPr>
          <p:blipFill>
            <a:blip r:embed="rId6"/>
            <a:stretch>
              <a:fillRect/>
            </a:stretch>
          </p:blipFill>
          <p:spPr>
            <a:xfrm>
              <a:off x="4296651" y="1394715"/>
              <a:ext cx="3500179" cy="4801515"/>
            </a:xfrm>
            <a:prstGeom prst="rect">
              <a:avLst/>
            </a:prstGeom>
            <a:ln>
              <a:solidFill>
                <a:schemeClr val="bg2"/>
              </a:solidFill>
            </a:ln>
          </p:spPr>
        </p:pic>
        <p:sp>
          <p:nvSpPr>
            <p:cNvPr id="13" name="Text Placeholder 5">
              <a:extLst>
                <a:ext uri="{FF2B5EF4-FFF2-40B4-BE49-F238E27FC236}">
                  <a16:creationId xmlns:a16="http://schemas.microsoft.com/office/drawing/2014/main" id="{D79771AE-8AAE-C949-B9C3-E59D5D580EA1}"/>
                </a:ext>
              </a:extLst>
            </p:cNvPr>
            <p:cNvSpPr txBox="1">
              <a:spLocks/>
            </p:cNvSpPr>
            <p:nvPr/>
          </p:nvSpPr>
          <p:spPr>
            <a:xfrm>
              <a:off x="1274785" y="6255990"/>
              <a:ext cx="2624354" cy="336537"/>
            </a:xfrm>
            <a:prstGeom prst="rect">
              <a:avLst/>
            </a:prstGeom>
          </p:spPr>
          <p:txBody>
            <a:bodyPr/>
            <a:lstStyle>
              <a:lvl1pPr marL="342900" indent="-342900" algn="l" defTabSz="914400" rtl="0" eaLnBrk="1" latinLnBrk="1" hangingPunct="1">
                <a:spcBef>
                  <a:spcPct val="20000"/>
                </a:spcBef>
                <a:buFont typeface="Arial" pitchFamily="34" charset="0"/>
                <a:buChar char="•"/>
                <a:defRPr lang="ko-KR" altLang="en-US" sz="2500" kern="1200" smtClean="0">
                  <a:solidFill>
                    <a:schemeClr val="tx1"/>
                  </a:solidFill>
                  <a:latin typeface="HY견고딕" pitchFamily="18" charset="-127"/>
                  <a:ea typeface="HY견고딕" pitchFamily="18" charset="-127"/>
                  <a:cs typeface="+mn-cs"/>
                </a:defRPr>
              </a:lvl1pPr>
              <a:lvl2pPr marL="742950" indent="-285750" algn="l" defTabSz="914400" rtl="0" eaLnBrk="1" latinLnBrk="1" hangingPunct="1">
                <a:spcBef>
                  <a:spcPct val="20000"/>
                </a:spcBef>
                <a:buFont typeface="Arial" pitchFamily="34" charset="0"/>
                <a:buChar char="–"/>
                <a:defRPr lang="ko-KR" altLang="en-US" sz="1800" kern="1200" smtClean="0">
                  <a:solidFill>
                    <a:schemeClr val="tx1"/>
                  </a:solidFill>
                  <a:latin typeface="HY견고딕" pitchFamily="18" charset="-127"/>
                  <a:ea typeface="HY견고딕" pitchFamily="18" charset="-127"/>
                  <a:cs typeface="+mn-cs"/>
                </a:defRPr>
              </a:lvl2pPr>
              <a:lvl3pPr marL="1143000" indent="-228600" algn="l" defTabSz="914400" rtl="0" eaLnBrk="1" latinLnBrk="1" hangingPunct="1">
                <a:spcBef>
                  <a:spcPct val="20000"/>
                </a:spcBef>
                <a:buFont typeface="Arial" pitchFamily="34" charset="0"/>
                <a:buChar char="•"/>
                <a:defRPr lang="ko-KR" altLang="en-US" sz="1800" kern="1200" smtClean="0">
                  <a:solidFill>
                    <a:schemeClr val="tx1"/>
                  </a:solidFill>
                  <a:latin typeface="HY견고딕" pitchFamily="18" charset="-127"/>
                  <a:ea typeface="HY견고딕" pitchFamily="18" charset="-127"/>
                  <a:cs typeface="+mn-cs"/>
                </a:defRPr>
              </a:lvl3pPr>
              <a:lvl4pPr marL="1600200" indent="-228600" algn="l" defTabSz="914400" rtl="0" eaLnBrk="1" latinLnBrk="1" hangingPunct="1">
                <a:spcBef>
                  <a:spcPct val="20000"/>
                </a:spcBef>
                <a:buFont typeface="Arial" pitchFamily="34" charset="0"/>
                <a:buChar char="–"/>
                <a:defRPr lang="ko-KR" altLang="en-US" sz="1800" kern="1200" smtClean="0">
                  <a:solidFill>
                    <a:schemeClr val="tx1"/>
                  </a:solidFill>
                  <a:latin typeface="HY견고딕" pitchFamily="18" charset="-127"/>
                  <a:ea typeface="HY견고딕" pitchFamily="18" charset="-127"/>
                  <a:cs typeface="+mn-cs"/>
                </a:defRPr>
              </a:lvl4pPr>
              <a:lvl5pPr marL="2057400" indent="-228600" algn="l" defTabSz="914400" rtl="0" eaLnBrk="1" latinLnBrk="1" hangingPunct="1">
                <a:spcBef>
                  <a:spcPct val="20000"/>
                </a:spcBef>
                <a:buFont typeface="Arial" pitchFamily="34" charset="0"/>
                <a:buChar char="»"/>
                <a:defRPr lang="ko-KR" altLang="en-US" sz="1800" kern="1200">
                  <a:solidFill>
                    <a:schemeClr val="tx1"/>
                  </a:solidFill>
                  <a:latin typeface="HY견고딕" pitchFamily="18" charset="-127"/>
                  <a:ea typeface="HY견고딕" pitchFamily="18"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CA" sz="1400" dirty="0">
                  <a:latin typeface="Calibri" panose="020F0502020204030204" pitchFamily="34" charset="0"/>
                  <a:cs typeface="Calibri" panose="020F0502020204030204" pitchFamily="34" charset="0"/>
                </a:rPr>
                <a:t>Subscription</a:t>
              </a:r>
              <a:endParaRPr lang="en-US" sz="1400" dirty="0">
                <a:latin typeface="Calibri" panose="020F0502020204030204" pitchFamily="34" charset="0"/>
                <a:cs typeface="Calibri" panose="020F0502020204030204" pitchFamily="34" charset="0"/>
              </a:endParaRPr>
            </a:p>
          </p:txBody>
        </p:sp>
        <p:sp>
          <p:nvSpPr>
            <p:cNvPr id="14" name="Text Placeholder 5">
              <a:extLst>
                <a:ext uri="{FF2B5EF4-FFF2-40B4-BE49-F238E27FC236}">
                  <a16:creationId xmlns:a16="http://schemas.microsoft.com/office/drawing/2014/main" id="{E029209A-3F1F-9B49-AE04-8ABA3346C365}"/>
                </a:ext>
              </a:extLst>
            </p:cNvPr>
            <p:cNvSpPr txBox="1">
              <a:spLocks/>
            </p:cNvSpPr>
            <p:nvPr/>
          </p:nvSpPr>
          <p:spPr>
            <a:xfrm>
              <a:off x="4783823" y="6255990"/>
              <a:ext cx="2624354" cy="336537"/>
            </a:xfrm>
            <a:prstGeom prst="rect">
              <a:avLst/>
            </a:prstGeom>
          </p:spPr>
          <p:txBody>
            <a:bodyPr/>
            <a:lstStyle>
              <a:lvl1pPr marL="342900" indent="-342900" algn="l" defTabSz="914400" rtl="0" eaLnBrk="1" latinLnBrk="1" hangingPunct="1">
                <a:spcBef>
                  <a:spcPct val="20000"/>
                </a:spcBef>
                <a:buFont typeface="Arial" pitchFamily="34" charset="0"/>
                <a:buChar char="•"/>
                <a:defRPr lang="ko-KR" altLang="en-US" sz="2500" kern="1200" smtClean="0">
                  <a:solidFill>
                    <a:schemeClr val="tx1"/>
                  </a:solidFill>
                  <a:latin typeface="HY견고딕" pitchFamily="18" charset="-127"/>
                  <a:ea typeface="HY견고딕" pitchFamily="18" charset="-127"/>
                  <a:cs typeface="+mn-cs"/>
                </a:defRPr>
              </a:lvl1pPr>
              <a:lvl2pPr marL="742950" indent="-285750" algn="l" defTabSz="914400" rtl="0" eaLnBrk="1" latinLnBrk="1" hangingPunct="1">
                <a:spcBef>
                  <a:spcPct val="20000"/>
                </a:spcBef>
                <a:buFont typeface="Arial" pitchFamily="34" charset="0"/>
                <a:buChar char="–"/>
                <a:defRPr lang="ko-KR" altLang="en-US" sz="1800" kern="1200" smtClean="0">
                  <a:solidFill>
                    <a:schemeClr val="tx1"/>
                  </a:solidFill>
                  <a:latin typeface="HY견고딕" pitchFamily="18" charset="-127"/>
                  <a:ea typeface="HY견고딕" pitchFamily="18" charset="-127"/>
                  <a:cs typeface="+mn-cs"/>
                </a:defRPr>
              </a:lvl2pPr>
              <a:lvl3pPr marL="1143000" indent="-228600" algn="l" defTabSz="914400" rtl="0" eaLnBrk="1" latinLnBrk="1" hangingPunct="1">
                <a:spcBef>
                  <a:spcPct val="20000"/>
                </a:spcBef>
                <a:buFont typeface="Arial" pitchFamily="34" charset="0"/>
                <a:buChar char="•"/>
                <a:defRPr lang="ko-KR" altLang="en-US" sz="1800" kern="1200" smtClean="0">
                  <a:solidFill>
                    <a:schemeClr val="tx1"/>
                  </a:solidFill>
                  <a:latin typeface="HY견고딕" pitchFamily="18" charset="-127"/>
                  <a:ea typeface="HY견고딕" pitchFamily="18" charset="-127"/>
                  <a:cs typeface="+mn-cs"/>
                </a:defRPr>
              </a:lvl3pPr>
              <a:lvl4pPr marL="1600200" indent="-228600" algn="l" defTabSz="914400" rtl="0" eaLnBrk="1" latinLnBrk="1" hangingPunct="1">
                <a:spcBef>
                  <a:spcPct val="20000"/>
                </a:spcBef>
                <a:buFont typeface="Arial" pitchFamily="34" charset="0"/>
                <a:buChar char="–"/>
                <a:defRPr lang="ko-KR" altLang="en-US" sz="1800" kern="1200" smtClean="0">
                  <a:solidFill>
                    <a:schemeClr val="tx1"/>
                  </a:solidFill>
                  <a:latin typeface="HY견고딕" pitchFamily="18" charset="-127"/>
                  <a:ea typeface="HY견고딕" pitchFamily="18" charset="-127"/>
                  <a:cs typeface="+mn-cs"/>
                </a:defRPr>
              </a:lvl4pPr>
              <a:lvl5pPr marL="2057400" indent="-228600" algn="l" defTabSz="914400" rtl="0" eaLnBrk="1" latinLnBrk="1" hangingPunct="1">
                <a:spcBef>
                  <a:spcPct val="20000"/>
                </a:spcBef>
                <a:buFont typeface="Arial" pitchFamily="34" charset="0"/>
                <a:buChar char="»"/>
                <a:defRPr lang="ko-KR" altLang="en-US" sz="1800" kern="1200">
                  <a:solidFill>
                    <a:schemeClr val="tx1"/>
                  </a:solidFill>
                  <a:latin typeface="HY견고딕" pitchFamily="18" charset="-127"/>
                  <a:ea typeface="HY견고딕" pitchFamily="18"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CA" sz="1400" dirty="0">
                  <a:latin typeface="Calibri" panose="020F0502020204030204" pitchFamily="34" charset="0"/>
                  <a:cs typeface="Calibri" panose="020F0502020204030204" pitchFamily="34" charset="0"/>
                </a:rPr>
                <a:t>Term of services</a:t>
              </a:r>
              <a:endParaRPr lang="en-US" sz="1400" dirty="0">
                <a:latin typeface="Calibri" panose="020F0502020204030204" pitchFamily="34" charset="0"/>
                <a:cs typeface="Calibri" panose="020F0502020204030204" pitchFamily="34" charset="0"/>
              </a:endParaRPr>
            </a:p>
          </p:txBody>
        </p:sp>
        <p:sp>
          <p:nvSpPr>
            <p:cNvPr id="16" name="Text Placeholder 5">
              <a:extLst>
                <a:ext uri="{FF2B5EF4-FFF2-40B4-BE49-F238E27FC236}">
                  <a16:creationId xmlns:a16="http://schemas.microsoft.com/office/drawing/2014/main" id="{5295FE68-72A1-DF4F-A18D-CD9DA897F05B}"/>
                </a:ext>
              </a:extLst>
            </p:cNvPr>
            <p:cNvSpPr txBox="1">
              <a:spLocks/>
            </p:cNvSpPr>
            <p:nvPr/>
          </p:nvSpPr>
          <p:spPr>
            <a:xfrm>
              <a:off x="8203776" y="6251323"/>
              <a:ext cx="2624354" cy="336537"/>
            </a:xfrm>
            <a:prstGeom prst="rect">
              <a:avLst/>
            </a:prstGeom>
          </p:spPr>
          <p:txBody>
            <a:bodyPr/>
            <a:lstStyle>
              <a:lvl1pPr marL="342900" indent="-342900" algn="l" defTabSz="914400" rtl="0" eaLnBrk="1" latinLnBrk="1" hangingPunct="1">
                <a:spcBef>
                  <a:spcPct val="20000"/>
                </a:spcBef>
                <a:buFont typeface="Arial" pitchFamily="34" charset="0"/>
                <a:buChar char="•"/>
                <a:defRPr lang="ko-KR" altLang="en-US" sz="2500" kern="1200" smtClean="0">
                  <a:solidFill>
                    <a:schemeClr val="tx1"/>
                  </a:solidFill>
                  <a:latin typeface="HY견고딕" pitchFamily="18" charset="-127"/>
                  <a:ea typeface="HY견고딕" pitchFamily="18" charset="-127"/>
                  <a:cs typeface="+mn-cs"/>
                </a:defRPr>
              </a:lvl1pPr>
              <a:lvl2pPr marL="742950" indent="-285750" algn="l" defTabSz="914400" rtl="0" eaLnBrk="1" latinLnBrk="1" hangingPunct="1">
                <a:spcBef>
                  <a:spcPct val="20000"/>
                </a:spcBef>
                <a:buFont typeface="Arial" pitchFamily="34" charset="0"/>
                <a:buChar char="–"/>
                <a:defRPr lang="ko-KR" altLang="en-US" sz="1800" kern="1200" smtClean="0">
                  <a:solidFill>
                    <a:schemeClr val="tx1"/>
                  </a:solidFill>
                  <a:latin typeface="HY견고딕" pitchFamily="18" charset="-127"/>
                  <a:ea typeface="HY견고딕" pitchFamily="18" charset="-127"/>
                  <a:cs typeface="+mn-cs"/>
                </a:defRPr>
              </a:lvl2pPr>
              <a:lvl3pPr marL="1143000" indent="-228600" algn="l" defTabSz="914400" rtl="0" eaLnBrk="1" latinLnBrk="1" hangingPunct="1">
                <a:spcBef>
                  <a:spcPct val="20000"/>
                </a:spcBef>
                <a:buFont typeface="Arial" pitchFamily="34" charset="0"/>
                <a:buChar char="•"/>
                <a:defRPr lang="ko-KR" altLang="en-US" sz="1800" kern="1200" smtClean="0">
                  <a:solidFill>
                    <a:schemeClr val="tx1"/>
                  </a:solidFill>
                  <a:latin typeface="HY견고딕" pitchFamily="18" charset="-127"/>
                  <a:ea typeface="HY견고딕" pitchFamily="18" charset="-127"/>
                  <a:cs typeface="+mn-cs"/>
                </a:defRPr>
              </a:lvl3pPr>
              <a:lvl4pPr marL="1600200" indent="-228600" algn="l" defTabSz="914400" rtl="0" eaLnBrk="1" latinLnBrk="1" hangingPunct="1">
                <a:spcBef>
                  <a:spcPct val="20000"/>
                </a:spcBef>
                <a:buFont typeface="Arial" pitchFamily="34" charset="0"/>
                <a:buChar char="–"/>
                <a:defRPr lang="ko-KR" altLang="en-US" sz="1800" kern="1200" smtClean="0">
                  <a:solidFill>
                    <a:schemeClr val="tx1"/>
                  </a:solidFill>
                  <a:latin typeface="HY견고딕" pitchFamily="18" charset="-127"/>
                  <a:ea typeface="HY견고딕" pitchFamily="18" charset="-127"/>
                  <a:cs typeface="+mn-cs"/>
                </a:defRPr>
              </a:lvl4pPr>
              <a:lvl5pPr marL="2057400" indent="-228600" algn="l" defTabSz="914400" rtl="0" eaLnBrk="1" latinLnBrk="1" hangingPunct="1">
                <a:spcBef>
                  <a:spcPct val="20000"/>
                </a:spcBef>
                <a:buFont typeface="Arial" pitchFamily="34" charset="0"/>
                <a:buChar char="»"/>
                <a:defRPr lang="ko-KR" altLang="en-US" sz="1800" kern="1200">
                  <a:solidFill>
                    <a:schemeClr val="tx1"/>
                  </a:solidFill>
                  <a:latin typeface="HY견고딕" pitchFamily="18" charset="-127"/>
                  <a:ea typeface="HY견고딕" pitchFamily="18"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CA" sz="1400" dirty="0">
                  <a:latin typeface="Calibri" panose="020F0502020204030204" pitchFamily="34" charset="0"/>
                  <a:cs typeface="Calibri" panose="020F0502020204030204" pitchFamily="34" charset="0"/>
                </a:rPr>
                <a:t>Monthly operation report</a:t>
              </a:r>
              <a:endParaRPr lang="en-US" sz="14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552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0">
            <a:extLst>
              <a:ext uri="{FF2B5EF4-FFF2-40B4-BE49-F238E27FC236}">
                <a16:creationId xmlns:a16="http://schemas.microsoft.com/office/drawing/2014/main" id="{EDA1C697-F564-45D2-9A05-E784F8E6D93E}"/>
              </a:ext>
            </a:extLst>
          </p:cNvPr>
          <p:cNvGrpSpPr>
            <a:grpSpLocks/>
          </p:cNvGrpSpPr>
          <p:nvPr/>
        </p:nvGrpSpPr>
        <p:grpSpPr bwMode="auto">
          <a:xfrm>
            <a:off x="1524000" y="1342281"/>
            <a:ext cx="9120188" cy="5395913"/>
            <a:chOff x="-1" y="1056540"/>
            <a:chExt cx="9144000" cy="5396796"/>
          </a:xfrm>
        </p:grpSpPr>
        <p:sp>
          <p:nvSpPr>
            <p:cNvPr id="3" name="직사각형 2">
              <a:extLst>
                <a:ext uri="{FF2B5EF4-FFF2-40B4-BE49-F238E27FC236}">
                  <a16:creationId xmlns:a16="http://schemas.microsoft.com/office/drawing/2014/main" id="{C4E5CF4A-1E80-41B5-A1CE-D664790815D8}"/>
                </a:ext>
              </a:extLst>
            </p:cNvPr>
            <p:cNvSpPr/>
            <p:nvPr/>
          </p:nvSpPr>
          <p:spPr>
            <a:xfrm>
              <a:off x="-1" y="1056540"/>
              <a:ext cx="9144000" cy="5396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4" name="모서리가 둥근 직사각형 1">
              <a:extLst>
                <a:ext uri="{FF2B5EF4-FFF2-40B4-BE49-F238E27FC236}">
                  <a16:creationId xmlns:a16="http://schemas.microsoft.com/office/drawing/2014/main" id="{AD83A6BE-1CE5-48F5-A16D-4832D27A7C1E}"/>
                </a:ext>
              </a:extLst>
            </p:cNvPr>
            <p:cNvSpPr/>
            <p:nvPr/>
          </p:nvSpPr>
          <p:spPr>
            <a:xfrm>
              <a:off x="361950" y="1056540"/>
              <a:ext cx="1944687" cy="455688"/>
            </a:xfrm>
            <a:prstGeom prst="roundRect">
              <a:avLst/>
            </a:prstGeom>
            <a:solidFill>
              <a:schemeClr val="tx2">
                <a:lumMod val="75000"/>
              </a:scheme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600" b="1" dirty="0">
                  <a:solidFill>
                    <a:schemeClr val="bg1"/>
                  </a:solidFill>
                  <a:effectLst>
                    <a:outerShdw blurRad="38100" dist="38100" dir="2700000" algn="tl">
                      <a:srgbClr val="000000">
                        <a:alpha val="43137"/>
                      </a:srgbClr>
                    </a:outerShdw>
                  </a:effectLst>
                </a:rPr>
                <a:t>Daily risk with Map</a:t>
              </a:r>
              <a:endParaRPr lang="ko-KR" altLang="en-US" sz="1600" b="1" dirty="0">
                <a:solidFill>
                  <a:schemeClr val="bg1"/>
                </a:solidFill>
                <a:effectLst>
                  <a:outerShdw blurRad="38100" dist="38100" dir="2700000" algn="tl">
                    <a:srgbClr val="000000">
                      <a:alpha val="43137"/>
                    </a:srgbClr>
                  </a:outerShdw>
                </a:effectLst>
              </a:endParaRPr>
            </a:p>
          </p:txBody>
        </p:sp>
        <p:sp>
          <p:nvSpPr>
            <p:cNvPr id="5" name="모서리가 둥근 직사각형 7">
              <a:extLst>
                <a:ext uri="{FF2B5EF4-FFF2-40B4-BE49-F238E27FC236}">
                  <a16:creationId xmlns:a16="http://schemas.microsoft.com/office/drawing/2014/main" id="{7E4E7640-1E9E-4FC0-AC08-84C06A0B6130}"/>
                </a:ext>
              </a:extLst>
            </p:cNvPr>
            <p:cNvSpPr/>
            <p:nvPr/>
          </p:nvSpPr>
          <p:spPr>
            <a:xfrm>
              <a:off x="2522537" y="1056540"/>
              <a:ext cx="1944688" cy="455688"/>
            </a:xfrm>
            <a:prstGeom prst="roundRect">
              <a:avLst/>
            </a:prstGeom>
            <a:no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600" dirty="0">
                  <a:solidFill>
                    <a:schemeClr val="tx1">
                      <a:lumMod val="85000"/>
                      <a:lumOff val="15000"/>
                    </a:schemeClr>
                  </a:solidFill>
                </a:rPr>
                <a:t>Risk in the past</a:t>
              </a:r>
              <a:endParaRPr lang="ko-KR" altLang="en-US" sz="1600" dirty="0">
                <a:solidFill>
                  <a:schemeClr val="tx1">
                    <a:lumMod val="85000"/>
                    <a:lumOff val="15000"/>
                  </a:schemeClr>
                </a:solidFill>
              </a:endParaRPr>
            </a:p>
          </p:txBody>
        </p:sp>
        <p:sp>
          <p:nvSpPr>
            <p:cNvPr id="6" name="모서리가 둥근 직사각형 8">
              <a:extLst>
                <a:ext uri="{FF2B5EF4-FFF2-40B4-BE49-F238E27FC236}">
                  <a16:creationId xmlns:a16="http://schemas.microsoft.com/office/drawing/2014/main" id="{1CBAD0D0-B1AA-43FF-B551-6C12EE242EA5}"/>
                </a:ext>
              </a:extLst>
            </p:cNvPr>
            <p:cNvSpPr/>
            <p:nvPr/>
          </p:nvSpPr>
          <p:spPr>
            <a:xfrm>
              <a:off x="4683124" y="1056540"/>
              <a:ext cx="1944687" cy="455688"/>
            </a:xfrm>
            <a:prstGeom prst="roundRect">
              <a:avLst/>
            </a:prstGeom>
            <a:no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en-US" altLang="ko-KR" sz="1600" dirty="0">
                  <a:solidFill>
                    <a:schemeClr val="tx1">
                      <a:lumMod val="85000"/>
                      <a:lumOff val="15000"/>
                    </a:schemeClr>
                  </a:solidFill>
                </a:rPr>
                <a:t>Disease &amp; insect information</a:t>
              </a:r>
              <a:endParaRPr lang="ko-KR" altLang="en-US" sz="1600" dirty="0">
                <a:solidFill>
                  <a:schemeClr val="tx1">
                    <a:lumMod val="85000"/>
                    <a:lumOff val="15000"/>
                  </a:schemeClr>
                </a:solidFill>
              </a:endParaRPr>
            </a:p>
          </p:txBody>
        </p:sp>
        <p:sp>
          <p:nvSpPr>
            <p:cNvPr id="7" name="모서리가 둥근 직사각형 9">
              <a:extLst>
                <a:ext uri="{FF2B5EF4-FFF2-40B4-BE49-F238E27FC236}">
                  <a16:creationId xmlns:a16="http://schemas.microsoft.com/office/drawing/2014/main" id="{5D274694-876B-4CE0-A1A0-47532D07136C}"/>
                </a:ext>
              </a:extLst>
            </p:cNvPr>
            <p:cNvSpPr/>
            <p:nvPr/>
          </p:nvSpPr>
          <p:spPr>
            <a:xfrm>
              <a:off x="6843711" y="1056540"/>
              <a:ext cx="1944688" cy="455688"/>
            </a:xfrm>
            <a:prstGeom prst="roundRect">
              <a:avLst/>
            </a:prstGeom>
            <a:no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en-US" altLang="ko-KR" sz="1600" dirty="0">
                  <a:solidFill>
                    <a:schemeClr val="tx1">
                      <a:lumMod val="85000"/>
                      <a:lumOff val="15000"/>
                    </a:schemeClr>
                  </a:solidFill>
                </a:rPr>
                <a:t>Pesticide information</a:t>
              </a:r>
              <a:endParaRPr lang="ko-KR" altLang="en-US" sz="1600" dirty="0">
                <a:solidFill>
                  <a:schemeClr val="tx1">
                    <a:lumMod val="85000"/>
                    <a:lumOff val="15000"/>
                  </a:schemeClr>
                </a:solidFill>
              </a:endParaRPr>
            </a:p>
          </p:txBody>
        </p:sp>
        <p:pic>
          <p:nvPicPr>
            <p:cNvPr id="8" name="그림 3">
              <a:extLst>
                <a:ext uri="{FF2B5EF4-FFF2-40B4-BE49-F238E27FC236}">
                  <a16:creationId xmlns:a16="http://schemas.microsoft.com/office/drawing/2014/main" id="{C925B03A-FDB4-4026-B069-1D596D2C1B9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7111" y="1740634"/>
              <a:ext cx="6809777" cy="4680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그룹 8">
            <a:extLst>
              <a:ext uri="{FF2B5EF4-FFF2-40B4-BE49-F238E27FC236}">
                <a16:creationId xmlns:a16="http://schemas.microsoft.com/office/drawing/2014/main" id="{F7785824-9CEE-4412-9E8A-2E564DE1BA83}"/>
              </a:ext>
            </a:extLst>
          </p:cNvPr>
          <p:cNvGrpSpPr>
            <a:grpSpLocks/>
          </p:cNvGrpSpPr>
          <p:nvPr/>
        </p:nvGrpSpPr>
        <p:grpSpPr bwMode="auto">
          <a:xfrm>
            <a:off x="1524000" y="1339106"/>
            <a:ext cx="9120188" cy="5402263"/>
            <a:chOff x="-1" y="1051599"/>
            <a:chExt cx="9144000" cy="5401737"/>
          </a:xfrm>
        </p:grpSpPr>
        <p:sp>
          <p:nvSpPr>
            <p:cNvPr id="10" name="직사각형 9">
              <a:extLst>
                <a:ext uri="{FF2B5EF4-FFF2-40B4-BE49-F238E27FC236}">
                  <a16:creationId xmlns:a16="http://schemas.microsoft.com/office/drawing/2014/main" id="{44DCA459-53D0-4CB7-8F63-62D4DF1BAA85}"/>
                </a:ext>
              </a:extLst>
            </p:cNvPr>
            <p:cNvSpPr/>
            <p:nvPr/>
          </p:nvSpPr>
          <p:spPr>
            <a:xfrm>
              <a:off x="-1" y="1056362"/>
              <a:ext cx="9144000" cy="5396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1" name="모서리가 둥근 직사각형 14">
              <a:extLst>
                <a:ext uri="{FF2B5EF4-FFF2-40B4-BE49-F238E27FC236}">
                  <a16:creationId xmlns:a16="http://schemas.microsoft.com/office/drawing/2014/main" id="{D2AA8389-6B6A-476D-9BB3-3533B754E2B1}"/>
                </a:ext>
              </a:extLst>
            </p:cNvPr>
            <p:cNvSpPr/>
            <p:nvPr/>
          </p:nvSpPr>
          <p:spPr>
            <a:xfrm>
              <a:off x="2522537" y="1051599"/>
              <a:ext cx="1944688" cy="460330"/>
            </a:xfrm>
            <a:prstGeom prst="roundRect">
              <a:avLst/>
            </a:prstGeom>
            <a:solidFill>
              <a:schemeClr val="tx2">
                <a:lumMod val="75000"/>
              </a:scheme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600" b="1" dirty="0">
                  <a:solidFill>
                    <a:schemeClr val="bg1"/>
                  </a:solidFill>
                  <a:effectLst>
                    <a:outerShdw blurRad="38100" dist="38100" dir="2700000" algn="tl">
                      <a:srgbClr val="000000">
                        <a:alpha val="43137"/>
                      </a:srgbClr>
                    </a:outerShdw>
                  </a:effectLst>
                </a:rPr>
                <a:t>Risk in the past</a:t>
              </a:r>
              <a:endParaRPr lang="ko-KR" altLang="en-US" sz="1600" b="1" dirty="0">
                <a:solidFill>
                  <a:schemeClr val="bg1"/>
                </a:solidFill>
                <a:effectLst>
                  <a:outerShdw blurRad="38100" dist="38100" dir="2700000" algn="tl">
                    <a:srgbClr val="000000">
                      <a:alpha val="43137"/>
                    </a:srgbClr>
                  </a:outerShdw>
                </a:effectLst>
              </a:endParaRPr>
            </a:p>
          </p:txBody>
        </p:sp>
        <p:sp>
          <p:nvSpPr>
            <p:cNvPr id="12" name="모서리가 둥근 직사각형 15">
              <a:extLst>
                <a:ext uri="{FF2B5EF4-FFF2-40B4-BE49-F238E27FC236}">
                  <a16:creationId xmlns:a16="http://schemas.microsoft.com/office/drawing/2014/main" id="{ADB4E5BA-B71C-426C-8903-EEE41F71C292}"/>
                </a:ext>
              </a:extLst>
            </p:cNvPr>
            <p:cNvSpPr/>
            <p:nvPr/>
          </p:nvSpPr>
          <p:spPr>
            <a:xfrm>
              <a:off x="4683124" y="1051599"/>
              <a:ext cx="1944687" cy="460330"/>
            </a:xfrm>
            <a:prstGeom prst="roundRect">
              <a:avLst/>
            </a:prstGeom>
            <a:no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en-US" altLang="ko-KR" sz="1600" dirty="0">
                  <a:solidFill>
                    <a:schemeClr val="tx1">
                      <a:lumMod val="85000"/>
                      <a:lumOff val="15000"/>
                    </a:schemeClr>
                  </a:solidFill>
                </a:rPr>
                <a:t>Disease &amp; insect information</a:t>
              </a:r>
              <a:endParaRPr lang="ko-KR" altLang="en-US" sz="1600" dirty="0">
                <a:solidFill>
                  <a:schemeClr val="tx1">
                    <a:lumMod val="85000"/>
                    <a:lumOff val="15000"/>
                  </a:schemeClr>
                </a:solidFill>
              </a:endParaRPr>
            </a:p>
          </p:txBody>
        </p:sp>
        <p:sp>
          <p:nvSpPr>
            <p:cNvPr id="13" name="모서리가 둥근 직사각형 16">
              <a:extLst>
                <a:ext uri="{FF2B5EF4-FFF2-40B4-BE49-F238E27FC236}">
                  <a16:creationId xmlns:a16="http://schemas.microsoft.com/office/drawing/2014/main" id="{ADB7FC1B-E896-4929-9B03-EA43A086D5AC}"/>
                </a:ext>
              </a:extLst>
            </p:cNvPr>
            <p:cNvSpPr/>
            <p:nvPr/>
          </p:nvSpPr>
          <p:spPr>
            <a:xfrm>
              <a:off x="6843711" y="1051599"/>
              <a:ext cx="1944688" cy="460330"/>
            </a:xfrm>
            <a:prstGeom prst="roundRect">
              <a:avLst/>
            </a:prstGeom>
            <a:no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en-US" altLang="ko-KR" sz="1600" dirty="0">
                  <a:solidFill>
                    <a:schemeClr val="tx1">
                      <a:lumMod val="85000"/>
                      <a:lumOff val="15000"/>
                    </a:schemeClr>
                  </a:solidFill>
                </a:rPr>
                <a:t>Pesticide information</a:t>
              </a:r>
              <a:endParaRPr lang="ko-KR" altLang="en-US" sz="1600" dirty="0">
                <a:solidFill>
                  <a:schemeClr val="tx1">
                    <a:lumMod val="85000"/>
                    <a:lumOff val="15000"/>
                  </a:schemeClr>
                </a:solidFill>
              </a:endParaRPr>
            </a:p>
          </p:txBody>
        </p:sp>
        <p:sp>
          <p:nvSpPr>
            <p:cNvPr id="14" name="모서리가 둥근 직사각형 17">
              <a:extLst>
                <a:ext uri="{FF2B5EF4-FFF2-40B4-BE49-F238E27FC236}">
                  <a16:creationId xmlns:a16="http://schemas.microsoft.com/office/drawing/2014/main" id="{5FFC8DD2-F3E5-4683-BFB9-0C3E93F94B84}"/>
                </a:ext>
              </a:extLst>
            </p:cNvPr>
            <p:cNvSpPr/>
            <p:nvPr/>
          </p:nvSpPr>
          <p:spPr>
            <a:xfrm>
              <a:off x="361950" y="1051599"/>
              <a:ext cx="1944687" cy="460330"/>
            </a:xfrm>
            <a:prstGeom prst="roundRect">
              <a:avLst/>
            </a:prstGeom>
            <a:no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600" dirty="0">
                  <a:solidFill>
                    <a:schemeClr val="tx1">
                      <a:lumMod val="85000"/>
                      <a:lumOff val="15000"/>
                    </a:schemeClr>
                  </a:solidFill>
                </a:rPr>
                <a:t>Daily risk with map</a:t>
              </a:r>
              <a:endParaRPr lang="ko-KR" altLang="en-US" sz="1600" dirty="0">
                <a:solidFill>
                  <a:schemeClr val="tx1">
                    <a:lumMod val="85000"/>
                    <a:lumOff val="15000"/>
                  </a:schemeClr>
                </a:solidFill>
              </a:endParaRPr>
            </a:p>
          </p:txBody>
        </p:sp>
        <p:pic>
          <p:nvPicPr>
            <p:cNvPr id="15" name="그림 18">
              <a:extLst>
                <a:ext uri="{FF2B5EF4-FFF2-40B4-BE49-F238E27FC236}">
                  <a16:creationId xmlns:a16="http://schemas.microsoft.com/office/drawing/2014/main" id="{A2BAE613-BDF6-4137-A265-FF021B5D62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7113" y="1739265"/>
              <a:ext cx="6809773" cy="46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그룹 15">
            <a:extLst>
              <a:ext uri="{FF2B5EF4-FFF2-40B4-BE49-F238E27FC236}">
                <a16:creationId xmlns:a16="http://schemas.microsoft.com/office/drawing/2014/main" id="{F8469718-EB08-491B-83DF-F795EF0AAF02}"/>
              </a:ext>
            </a:extLst>
          </p:cNvPr>
          <p:cNvGrpSpPr>
            <a:grpSpLocks/>
          </p:cNvGrpSpPr>
          <p:nvPr/>
        </p:nvGrpSpPr>
        <p:grpSpPr bwMode="auto">
          <a:xfrm>
            <a:off x="1524000" y="1340694"/>
            <a:ext cx="9120188" cy="5399087"/>
            <a:chOff x="-1" y="1054070"/>
            <a:chExt cx="9144000" cy="5399266"/>
          </a:xfrm>
        </p:grpSpPr>
        <p:sp>
          <p:nvSpPr>
            <p:cNvPr id="17" name="직사각형 16">
              <a:extLst>
                <a:ext uri="{FF2B5EF4-FFF2-40B4-BE49-F238E27FC236}">
                  <a16:creationId xmlns:a16="http://schemas.microsoft.com/office/drawing/2014/main" id="{47CBD5B4-A135-47A1-899C-569F144BD5F1}"/>
                </a:ext>
              </a:extLst>
            </p:cNvPr>
            <p:cNvSpPr/>
            <p:nvPr/>
          </p:nvSpPr>
          <p:spPr>
            <a:xfrm>
              <a:off x="-1" y="1057245"/>
              <a:ext cx="9144000" cy="5396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8" name="모서리가 둥근 직사각형 21">
              <a:extLst>
                <a:ext uri="{FF2B5EF4-FFF2-40B4-BE49-F238E27FC236}">
                  <a16:creationId xmlns:a16="http://schemas.microsoft.com/office/drawing/2014/main" id="{D9A376D4-BE18-40A0-8E90-652FACFAF29D}"/>
                </a:ext>
              </a:extLst>
            </p:cNvPr>
            <p:cNvSpPr/>
            <p:nvPr/>
          </p:nvSpPr>
          <p:spPr>
            <a:xfrm>
              <a:off x="2522537" y="1057245"/>
              <a:ext cx="1944688" cy="454040"/>
            </a:xfrm>
            <a:prstGeom prst="roundRect">
              <a:avLst/>
            </a:prstGeom>
            <a:no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600" dirty="0">
                  <a:solidFill>
                    <a:schemeClr val="tx1">
                      <a:lumMod val="85000"/>
                      <a:lumOff val="15000"/>
                    </a:schemeClr>
                  </a:solidFill>
                </a:rPr>
                <a:t>Risk in the past</a:t>
              </a:r>
              <a:endParaRPr lang="ko-KR" altLang="en-US" sz="1600" dirty="0">
                <a:solidFill>
                  <a:schemeClr val="tx1">
                    <a:lumMod val="85000"/>
                    <a:lumOff val="15000"/>
                  </a:schemeClr>
                </a:solidFill>
              </a:endParaRPr>
            </a:p>
          </p:txBody>
        </p:sp>
        <p:sp>
          <p:nvSpPr>
            <p:cNvPr id="19" name="모서리가 둥근 직사각형 22">
              <a:extLst>
                <a:ext uri="{FF2B5EF4-FFF2-40B4-BE49-F238E27FC236}">
                  <a16:creationId xmlns:a16="http://schemas.microsoft.com/office/drawing/2014/main" id="{740B70D1-DC90-4DC4-8F85-F31A6DBCE34D}"/>
                </a:ext>
              </a:extLst>
            </p:cNvPr>
            <p:cNvSpPr/>
            <p:nvPr/>
          </p:nvSpPr>
          <p:spPr>
            <a:xfrm>
              <a:off x="4683124" y="1054070"/>
              <a:ext cx="1944687" cy="457215"/>
            </a:xfrm>
            <a:prstGeom prst="roundRect">
              <a:avLst/>
            </a:prstGeom>
            <a:solidFill>
              <a:schemeClr val="tx2">
                <a:lumMod val="75000"/>
              </a:scheme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en-US" altLang="ko-KR" sz="1600" b="1" dirty="0">
                  <a:solidFill>
                    <a:schemeClr val="bg1"/>
                  </a:solidFill>
                  <a:effectLst>
                    <a:outerShdw blurRad="38100" dist="38100" dir="2700000" algn="tl">
                      <a:srgbClr val="000000">
                        <a:alpha val="43137"/>
                      </a:srgbClr>
                    </a:outerShdw>
                  </a:effectLst>
                </a:rPr>
                <a:t>Disease &amp; insect information</a:t>
              </a:r>
              <a:endParaRPr lang="ko-KR" altLang="en-US" sz="1600" b="1" dirty="0">
                <a:solidFill>
                  <a:schemeClr val="bg1"/>
                </a:solidFill>
                <a:effectLst>
                  <a:outerShdw blurRad="38100" dist="38100" dir="2700000" algn="tl">
                    <a:srgbClr val="000000">
                      <a:alpha val="43137"/>
                    </a:srgbClr>
                  </a:outerShdw>
                </a:effectLst>
              </a:endParaRPr>
            </a:p>
          </p:txBody>
        </p:sp>
        <p:sp>
          <p:nvSpPr>
            <p:cNvPr id="20" name="모서리가 둥근 직사각형 23">
              <a:extLst>
                <a:ext uri="{FF2B5EF4-FFF2-40B4-BE49-F238E27FC236}">
                  <a16:creationId xmlns:a16="http://schemas.microsoft.com/office/drawing/2014/main" id="{3D1060D7-A01A-4176-9546-62495D20B2C0}"/>
                </a:ext>
              </a:extLst>
            </p:cNvPr>
            <p:cNvSpPr/>
            <p:nvPr/>
          </p:nvSpPr>
          <p:spPr>
            <a:xfrm>
              <a:off x="6843711" y="1054070"/>
              <a:ext cx="1944688" cy="457215"/>
            </a:xfrm>
            <a:prstGeom prst="roundRect">
              <a:avLst/>
            </a:prstGeom>
            <a:no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en-US" altLang="ko-KR" sz="1600" dirty="0">
                  <a:solidFill>
                    <a:schemeClr val="tx1">
                      <a:lumMod val="85000"/>
                      <a:lumOff val="15000"/>
                    </a:schemeClr>
                  </a:solidFill>
                </a:rPr>
                <a:t>Pesticide information</a:t>
              </a:r>
              <a:endParaRPr lang="ko-KR" altLang="en-US" sz="1600" dirty="0">
                <a:solidFill>
                  <a:schemeClr val="tx1">
                    <a:lumMod val="85000"/>
                    <a:lumOff val="15000"/>
                  </a:schemeClr>
                </a:solidFill>
              </a:endParaRPr>
            </a:p>
          </p:txBody>
        </p:sp>
        <p:sp>
          <p:nvSpPr>
            <p:cNvPr id="21" name="모서리가 둥근 직사각형 24">
              <a:extLst>
                <a:ext uri="{FF2B5EF4-FFF2-40B4-BE49-F238E27FC236}">
                  <a16:creationId xmlns:a16="http://schemas.microsoft.com/office/drawing/2014/main" id="{4732F8CB-04D5-4074-8B7A-B879CDE55DB4}"/>
                </a:ext>
              </a:extLst>
            </p:cNvPr>
            <p:cNvSpPr/>
            <p:nvPr/>
          </p:nvSpPr>
          <p:spPr>
            <a:xfrm>
              <a:off x="361950" y="1057245"/>
              <a:ext cx="1944687" cy="454040"/>
            </a:xfrm>
            <a:prstGeom prst="roundRect">
              <a:avLst/>
            </a:prstGeom>
            <a:no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600" dirty="0">
                  <a:solidFill>
                    <a:schemeClr val="tx1">
                      <a:lumMod val="85000"/>
                      <a:lumOff val="15000"/>
                    </a:schemeClr>
                  </a:solidFill>
                </a:rPr>
                <a:t>Daily risk with map</a:t>
              </a:r>
              <a:endParaRPr lang="ko-KR" altLang="en-US" sz="1600" dirty="0">
                <a:solidFill>
                  <a:schemeClr val="tx1">
                    <a:lumMod val="85000"/>
                    <a:lumOff val="15000"/>
                  </a:schemeClr>
                </a:solidFill>
              </a:endParaRPr>
            </a:p>
          </p:txBody>
        </p:sp>
        <p:pic>
          <p:nvPicPr>
            <p:cNvPr id="22" name="그림 25">
              <a:extLst>
                <a:ext uri="{FF2B5EF4-FFF2-40B4-BE49-F238E27FC236}">
                  <a16:creationId xmlns:a16="http://schemas.microsoft.com/office/drawing/2014/main" id="{ECC687DD-848E-4E0B-8913-BE529F0A5CE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67113" y="1739265"/>
              <a:ext cx="6809773" cy="46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그룹 22">
            <a:extLst>
              <a:ext uri="{FF2B5EF4-FFF2-40B4-BE49-F238E27FC236}">
                <a16:creationId xmlns:a16="http://schemas.microsoft.com/office/drawing/2014/main" id="{CB5DB6C2-39B4-44A9-B70F-8ACB8A9C56AC}"/>
              </a:ext>
            </a:extLst>
          </p:cNvPr>
          <p:cNvGrpSpPr>
            <a:grpSpLocks/>
          </p:cNvGrpSpPr>
          <p:nvPr/>
        </p:nvGrpSpPr>
        <p:grpSpPr bwMode="auto">
          <a:xfrm>
            <a:off x="1524000" y="1334344"/>
            <a:ext cx="9144000" cy="5407025"/>
            <a:chOff x="-1" y="1048980"/>
            <a:chExt cx="9144000" cy="5407531"/>
          </a:xfrm>
        </p:grpSpPr>
        <p:sp>
          <p:nvSpPr>
            <p:cNvPr id="24" name="직사각형 23">
              <a:extLst>
                <a:ext uri="{FF2B5EF4-FFF2-40B4-BE49-F238E27FC236}">
                  <a16:creationId xmlns:a16="http://schemas.microsoft.com/office/drawing/2014/main" id="{65F4A661-86C2-49C6-99E3-E5A18C62C117}"/>
                </a:ext>
              </a:extLst>
            </p:cNvPr>
            <p:cNvSpPr/>
            <p:nvPr/>
          </p:nvSpPr>
          <p:spPr>
            <a:xfrm>
              <a:off x="-1" y="1056918"/>
              <a:ext cx="9144000" cy="5396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25" name="모서리가 둥근 직사각형 28">
              <a:extLst>
                <a:ext uri="{FF2B5EF4-FFF2-40B4-BE49-F238E27FC236}">
                  <a16:creationId xmlns:a16="http://schemas.microsoft.com/office/drawing/2014/main" id="{17E47486-282A-47EB-B290-081B395737F0}"/>
                </a:ext>
              </a:extLst>
            </p:cNvPr>
            <p:cNvSpPr/>
            <p:nvPr/>
          </p:nvSpPr>
          <p:spPr>
            <a:xfrm>
              <a:off x="361949" y="1048980"/>
              <a:ext cx="1944688" cy="462005"/>
            </a:xfrm>
            <a:prstGeom prst="roundRect">
              <a:avLst/>
            </a:prstGeom>
            <a:no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400" dirty="0">
                  <a:solidFill>
                    <a:schemeClr val="tx1">
                      <a:lumMod val="85000"/>
                      <a:lumOff val="15000"/>
                    </a:schemeClr>
                  </a:solidFill>
                </a:rPr>
                <a:t>Daily risk with map</a:t>
              </a:r>
              <a:endParaRPr lang="ko-KR" altLang="en-US" sz="1400" dirty="0">
                <a:solidFill>
                  <a:schemeClr val="tx1">
                    <a:lumMod val="85000"/>
                    <a:lumOff val="15000"/>
                  </a:schemeClr>
                </a:solidFill>
              </a:endParaRPr>
            </a:p>
          </p:txBody>
        </p:sp>
        <p:sp>
          <p:nvSpPr>
            <p:cNvPr id="26" name="모서리가 둥근 직사각형 29">
              <a:extLst>
                <a:ext uri="{FF2B5EF4-FFF2-40B4-BE49-F238E27FC236}">
                  <a16:creationId xmlns:a16="http://schemas.microsoft.com/office/drawing/2014/main" id="{E24BA0ED-A001-4279-A59D-7BB819D2A39C}"/>
                </a:ext>
              </a:extLst>
            </p:cNvPr>
            <p:cNvSpPr/>
            <p:nvPr/>
          </p:nvSpPr>
          <p:spPr>
            <a:xfrm>
              <a:off x="2522537" y="1048980"/>
              <a:ext cx="1944687" cy="462005"/>
            </a:xfrm>
            <a:prstGeom prst="roundRect">
              <a:avLst/>
            </a:prstGeom>
            <a:no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400" dirty="0">
                  <a:solidFill>
                    <a:schemeClr val="tx1">
                      <a:lumMod val="85000"/>
                      <a:lumOff val="15000"/>
                    </a:schemeClr>
                  </a:solidFill>
                </a:rPr>
                <a:t>Risk in the past</a:t>
              </a:r>
              <a:endParaRPr lang="ko-KR" altLang="en-US" sz="1400" dirty="0">
                <a:solidFill>
                  <a:schemeClr val="tx1">
                    <a:lumMod val="85000"/>
                    <a:lumOff val="15000"/>
                  </a:schemeClr>
                </a:solidFill>
              </a:endParaRPr>
            </a:p>
          </p:txBody>
        </p:sp>
        <p:sp>
          <p:nvSpPr>
            <p:cNvPr id="27" name="모서리가 둥근 직사각형 30">
              <a:extLst>
                <a:ext uri="{FF2B5EF4-FFF2-40B4-BE49-F238E27FC236}">
                  <a16:creationId xmlns:a16="http://schemas.microsoft.com/office/drawing/2014/main" id="{945B3BA9-B838-4F7F-970F-7B97235678E7}"/>
                </a:ext>
              </a:extLst>
            </p:cNvPr>
            <p:cNvSpPr/>
            <p:nvPr/>
          </p:nvSpPr>
          <p:spPr>
            <a:xfrm>
              <a:off x="4683124" y="1056918"/>
              <a:ext cx="1944688" cy="454068"/>
            </a:xfrm>
            <a:prstGeom prst="roundRect">
              <a:avLst/>
            </a:prstGeom>
            <a:no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en-US" altLang="ko-KR" sz="1400" dirty="0">
                  <a:solidFill>
                    <a:schemeClr val="tx1">
                      <a:lumMod val="85000"/>
                      <a:lumOff val="15000"/>
                    </a:schemeClr>
                  </a:solidFill>
                </a:rPr>
                <a:t>Disease &amp; insect information</a:t>
              </a:r>
              <a:endParaRPr lang="ko-KR" altLang="en-US" sz="1400" dirty="0">
                <a:solidFill>
                  <a:schemeClr val="tx1">
                    <a:lumMod val="85000"/>
                    <a:lumOff val="15000"/>
                  </a:schemeClr>
                </a:solidFill>
              </a:endParaRPr>
            </a:p>
          </p:txBody>
        </p:sp>
        <p:sp>
          <p:nvSpPr>
            <p:cNvPr id="28" name="모서리가 둥근 직사각형 31">
              <a:extLst>
                <a:ext uri="{FF2B5EF4-FFF2-40B4-BE49-F238E27FC236}">
                  <a16:creationId xmlns:a16="http://schemas.microsoft.com/office/drawing/2014/main" id="{A20CC1A0-CBEA-4B98-B538-F41709307E84}"/>
                </a:ext>
              </a:extLst>
            </p:cNvPr>
            <p:cNvSpPr/>
            <p:nvPr/>
          </p:nvSpPr>
          <p:spPr>
            <a:xfrm>
              <a:off x="6843712" y="1048980"/>
              <a:ext cx="1944687" cy="462005"/>
            </a:xfrm>
            <a:prstGeom prst="roundRect">
              <a:avLst/>
            </a:prstGeom>
            <a:solidFill>
              <a:schemeClr val="tx2">
                <a:lumMod val="75000"/>
              </a:schemeClr>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en-US" altLang="ko-KR" sz="1400" b="1" dirty="0">
                  <a:solidFill>
                    <a:schemeClr val="bg1"/>
                  </a:solidFill>
                  <a:effectLst>
                    <a:outerShdw blurRad="38100" dist="38100" dir="2700000" algn="tl">
                      <a:srgbClr val="000000">
                        <a:alpha val="43137"/>
                      </a:srgbClr>
                    </a:outerShdw>
                  </a:effectLst>
                </a:rPr>
                <a:t>Pesticide information</a:t>
              </a:r>
              <a:endParaRPr lang="ko-KR" altLang="en-US" sz="1400" b="1" dirty="0">
                <a:solidFill>
                  <a:schemeClr val="bg1"/>
                </a:solidFill>
                <a:effectLst>
                  <a:outerShdw blurRad="38100" dist="38100" dir="2700000" algn="tl">
                    <a:srgbClr val="000000">
                      <a:alpha val="43137"/>
                    </a:srgbClr>
                  </a:outerShdw>
                </a:effectLst>
              </a:endParaRPr>
            </a:p>
          </p:txBody>
        </p:sp>
        <p:pic>
          <p:nvPicPr>
            <p:cNvPr id="29" name="그림 32">
              <a:extLst>
                <a:ext uri="{FF2B5EF4-FFF2-40B4-BE49-F238E27FC236}">
                  <a16:creationId xmlns:a16="http://schemas.microsoft.com/office/drawing/2014/main" id="{7ECE1147-FA4C-4000-9779-04F6CB80677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7113" y="1776511"/>
              <a:ext cx="6809773" cy="46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TextBox 31">
            <a:extLst>
              <a:ext uri="{FF2B5EF4-FFF2-40B4-BE49-F238E27FC236}">
                <a16:creationId xmlns:a16="http://schemas.microsoft.com/office/drawing/2014/main" id="{7A912B4B-ECE4-4A16-A583-C0AF7AEB500C}"/>
              </a:ext>
            </a:extLst>
          </p:cNvPr>
          <p:cNvSpPr txBox="1"/>
          <p:nvPr/>
        </p:nvSpPr>
        <p:spPr>
          <a:xfrm>
            <a:off x="261954" y="1002214"/>
            <a:ext cx="2929328" cy="338554"/>
          </a:xfrm>
          <a:prstGeom prst="rect">
            <a:avLst/>
          </a:prstGeom>
          <a:noFill/>
        </p:spPr>
        <p:txBody>
          <a:bodyPr wrap="none" rtlCol="0">
            <a:spAutoFit/>
          </a:bodyPr>
          <a:lstStyle/>
          <a:p>
            <a:r>
              <a:rPr lang="en-US" altLang="ko-KR" sz="1600" b="1" dirty="0">
                <a:solidFill>
                  <a:schemeClr val="tx2"/>
                </a:solidFill>
                <a:latin typeface="Calibri" pitchFamily="34" charset="0"/>
                <a:cs typeface="Calibri" pitchFamily="34" charset="0"/>
              </a:rPr>
              <a:t>Web services(http://</a:t>
            </a:r>
            <a:r>
              <a:rPr lang="en-US" altLang="ko-KR" sz="1600" b="1" dirty="0" err="1">
                <a:solidFill>
                  <a:schemeClr val="tx2"/>
                </a:solidFill>
                <a:latin typeface="Calibri" pitchFamily="34" charset="0"/>
                <a:cs typeface="Calibri" pitchFamily="34" charset="0"/>
              </a:rPr>
              <a:t>df.ncam.kr</a:t>
            </a:r>
            <a:r>
              <a:rPr lang="en-US" altLang="ko-KR" sz="1600" b="1" dirty="0">
                <a:solidFill>
                  <a:schemeClr val="tx2"/>
                </a:solidFill>
                <a:latin typeface="Calibri" pitchFamily="34" charset="0"/>
                <a:cs typeface="Calibri" pitchFamily="34" charset="0"/>
              </a:rPr>
              <a:t>)</a:t>
            </a:r>
          </a:p>
        </p:txBody>
      </p:sp>
      <p:sp>
        <p:nvSpPr>
          <p:cNvPr id="33" name="TextBox 32">
            <a:extLst>
              <a:ext uri="{FF2B5EF4-FFF2-40B4-BE49-F238E27FC236}">
                <a16:creationId xmlns:a16="http://schemas.microsoft.com/office/drawing/2014/main" id="{8DC8A003-EEF5-44D6-8405-98D70DDFF4B7}"/>
              </a:ext>
            </a:extLst>
          </p:cNvPr>
          <p:cNvSpPr txBox="1"/>
          <p:nvPr/>
        </p:nvSpPr>
        <p:spPr>
          <a:xfrm>
            <a:off x="51701" y="611396"/>
            <a:ext cx="5140831" cy="369332"/>
          </a:xfrm>
          <a:prstGeom prst="rect">
            <a:avLst/>
          </a:prstGeom>
          <a:noFill/>
        </p:spPr>
        <p:txBody>
          <a:bodyPr wrap="none" rtlCol="0">
            <a:spAutoFit/>
          </a:bodyPr>
          <a:lstStyle/>
          <a:p>
            <a:r>
              <a:rPr lang="en-US" altLang="ko-KR" b="1" dirty="0">
                <a:solidFill>
                  <a:schemeClr val="bg1"/>
                </a:solidFill>
                <a:effectLst>
                  <a:outerShdw blurRad="38100" dist="38100" dir="2700000" algn="tl">
                    <a:srgbClr val="000000">
                      <a:alpha val="43137"/>
                    </a:srgbClr>
                  </a:outerShdw>
                </a:effectLst>
                <a:latin typeface="Calibri" pitchFamily="34" charset="0"/>
                <a:cs typeface="Calibri" pitchFamily="34" charset="0"/>
              </a:rPr>
              <a:t>Our commodity </a:t>
            </a:r>
            <a:r>
              <a:rPr lang="en-US" altLang="ko-KR" b="1" dirty="0">
                <a:solidFill>
                  <a:schemeClr val="bg1"/>
                </a:solidFill>
                <a:latin typeface="Calibri" pitchFamily="34" charset="0"/>
                <a:cs typeface="Calibri" pitchFamily="34" charset="0"/>
              </a:rPr>
              <a:t>- NCAM crop pest forecast services</a:t>
            </a:r>
          </a:p>
        </p:txBody>
      </p:sp>
    </p:spTree>
    <p:extLst>
      <p:ext uri="{BB962C8B-B14F-4D97-AF65-F5344CB8AC3E}">
        <p14:creationId xmlns:p14="http://schemas.microsoft.com/office/powerpoint/2010/main" val="292068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모서리가 둥근 직사각형 8">
            <a:extLst>
              <a:ext uri="{FF2B5EF4-FFF2-40B4-BE49-F238E27FC236}">
                <a16:creationId xmlns:a16="http://schemas.microsoft.com/office/drawing/2014/main" id="{E6D27198-A2F0-4EF9-B1EB-822F4535C770}"/>
              </a:ext>
            </a:extLst>
          </p:cNvPr>
          <p:cNvSpPr/>
          <p:nvPr/>
        </p:nvSpPr>
        <p:spPr>
          <a:xfrm>
            <a:off x="911424" y="1412776"/>
            <a:ext cx="9167200" cy="4536504"/>
          </a:xfrm>
          <a:prstGeom prst="roundRect">
            <a:avLst>
              <a:gd name="adj" fmla="val 3781"/>
            </a:avLst>
          </a:prstGeom>
          <a:noFill/>
          <a:ln w="6350">
            <a:noFill/>
          </a:ln>
          <a:effectLst>
            <a:innerShdw blurRad="152400" dir="13500000">
              <a:schemeClr val="bg1">
                <a:lumMod val="65000"/>
                <a:alpha val="31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273050" indent="-273050">
              <a:buFont typeface="+mj-lt"/>
              <a:buAutoNum type="arabicPeriod"/>
            </a:pPr>
            <a:r>
              <a:rPr lang="en-US" altLang="ko-KR" sz="3200" b="1" dirty="0">
                <a:solidFill>
                  <a:schemeClr val="tx1"/>
                </a:solidFill>
                <a:latin typeface="Calibri" panose="020F0502020204030204" pitchFamily="34" charset="0"/>
                <a:cs typeface="Calibri" panose="020F0502020204030204" pitchFamily="34" charset="0"/>
              </a:rPr>
              <a:t> Spin off</a:t>
            </a:r>
          </a:p>
          <a:p>
            <a:pPr marL="273050" indent="-273050">
              <a:buFont typeface="+mj-lt"/>
              <a:buAutoNum type="arabicPeriod"/>
            </a:pPr>
            <a:endParaRPr lang="en-US" altLang="ko-KR" sz="3200" b="1" dirty="0">
              <a:solidFill>
                <a:schemeClr val="tx1"/>
              </a:solidFill>
              <a:latin typeface="Calibri" panose="020F0502020204030204" pitchFamily="34" charset="0"/>
              <a:cs typeface="Calibri" panose="020F0502020204030204" pitchFamily="34" charset="0"/>
            </a:endParaRPr>
          </a:p>
          <a:p>
            <a:pPr marL="273050" indent="-273050">
              <a:buFont typeface="+mj-lt"/>
              <a:buAutoNum type="arabicPeriod"/>
            </a:pPr>
            <a:r>
              <a:rPr lang="ko-KR" altLang="en-US" sz="3200" b="1" dirty="0">
                <a:solidFill>
                  <a:schemeClr val="tx1"/>
                </a:solidFill>
                <a:latin typeface="Calibri" panose="020F0502020204030204" pitchFamily="34" charset="0"/>
                <a:cs typeface="Calibri" panose="020F0502020204030204" pitchFamily="34" charset="0"/>
              </a:rPr>
              <a:t> </a:t>
            </a:r>
            <a:r>
              <a:rPr lang="en-US" altLang="ko-KR" sz="3200" b="1" dirty="0">
                <a:solidFill>
                  <a:schemeClr val="tx1"/>
                </a:solidFill>
                <a:latin typeface="Calibri" panose="020F0502020204030204" pitchFamily="34" charset="0"/>
                <a:cs typeface="Calibri" panose="020F0502020204030204" pitchFamily="34" charset="0"/>
              </a:rPr>
              <a:t>Footstep</a:t>
            </a:r>
          </a:p>
          <a:p>
            <a:pPr marL="273050" indent="-273050">
              <a:buFont typeface="+mj-lt"/>
              <a:buAutoNum type="arabicPeriod"/>
            </a:pPr>
            <a:endParaRPr lang="en-US" altLang="ko-KR" sz="3200" b="1" dirty="0">
              <a:solidFill>
                <a:schemeClr val="tx1"/>
              </a:solidFill>
              <a:latin typeface="Calibri" panose="020F0502020204030204" pitchFamily="34" charset="0"/>
              <a:cs typeface="Calibri" panose="020F0502020204030204" pitchFamily="34" charset="0"/>
            </a:endParaRPr>
          </a:p>
          <a:p>
            <a:pPr marL="273050" indent="-273050">
              <a:buFont typeface="+mj-lt"/>
              <a:buAutoNum type="arabicPeriod"/>
            </a:pPr>
            <a:r>
              <a:rPr lang="en-US" altLang="ko-KR" sz="3200" b="1" dirty="0">
                <a:solidFill>
                  <a:schemeClr val="tx1"/>
                </a:solidFill>
                <a:latin typeface="Calibri" panose="020F0502020204030204" pitchFamily="34" charset="0"/>
                <a:cs typeface="Calibri" panose="020F0502020204030204" pitchFamily="34" charset="0"/>
              </a:rPr>
              <a:t> Technology</a:t>
            </a:r>
          </a:p>
          <a:p>
            <a:pPr marL="273050" indent="-273050">
              <a:buFont typeface="+mj-lt"/>
              <a:buAutoNum type="arabicPeriod"/>
            </a:pPr>
            <a:endParaRPr lang="en-US" altLang="ko-KR" sz="3200" b="1" dirty="0">
              <a:solidFill>
                <a:schemeClr val="tx1"/>
              </a:solidFill>
              <a:latin typeface="Calibri" panose="020F0502020204030204" pitchFamily="34" charset="0"/>
              <a:cs typeface="Calibri" panose="020F0502020204030204" pitchFamily="34" charset="0"/>
            </a:endParaRPr>
          </a:p>
          <a:p>
            <a:pPr marL="273050" indent="-273050">
              <a:buFont typeface="+mj-lt"/>
              <a:buAutoNum type="arabicPeriod"/>
            </a:pPr>
            <a:r>
              <a:rPr lang="en-US" altLang="ko-KR" sz="3200" b="1" dirty="0">
                <a:solidFill>
                  <a:schemeClr val="tx1"/>
                </a:solidFill>
                <a:latin typeface="Calibri" panose="020F0502020204030204" pitchFamily="34" charset="0"/>
                <a:cs typeface="Calibri" panose="020F0502020204030204" pitchFamily="34" charset="0"/>
              </a:rPr>
              <a:t> Commodity</a:t>
            </a:r>
          </a:p>
          <a:p>
            <a:pPr marL="273050" indent="-273050">
              <a:buFont typeface="+mj-lt"/>
              <a:buAutoNum type="arabicPeriod"/>
            </a:pPr>
            <a:endParaRPr lang="en-US" altLang="ko-KR" sz="3200" b="1" dirty="0">
              <a:solidFill>
                <a:schemeClr val="tx1"/>
              </a:solidFill>
              <a:latin typeface="Calibri" panose="020F0502020204030204" pitchFamily="34" charset="0"/>
              <a:cs typeface="Calibri" panose="020F0502020204030204" pitchFamily="34" charset="0"/>
            </a:endParaRPr>
          </a:p>
          <a:p>
            <a:pPr marL="273050" indent="-273050">
              <a:buFont typeface="+mj-lt"/>
              <a:buAutoNum type="arabicPeriod"/>
            </a:pPr>
            <a:r>
              <a:rPr lang="en-US" altLang="ko-KR" sz="3200" b="1" dirty="0">
                <a:solidFill>
                  <a:schemeClr val="tx1"/>
                </a:solidFill>
                <a:latin typeface="Calibri" panose="020F0502020204030204" pitchFamily="34" charset="0"/>
                <a:cs typeface="Calibri" panose="020F0502020204030204" pitchFamily="34" charset="0"/>
              </a:rPr>
              <a:t> People</a:t>
            </a:r>
          </a:p>
        </p:txBody>
      </p:sp>
      <p:sp>
        <p:nvSpPr>
          <p:cNvPr id="12" name="TextBox 11">
            <a:extLst>
              <a:ext uri="{FF2B5EF4-FFF2-40B4-BE49-F238E27FC236}">
                <a16:creationId xmlns:a16="http://schemas.microsoft.com/office/drawing/2014/main" id="{630BAABE-A5F3-4DE9-9E88-A2DD04C07650}"/>
              </a:ext>
            </a:extLst>
          </p:cNvPr>
          <p:cNvSpPr txBox="1"/>
          <p:nvPr/>
        </p:nvSpPr>
        <p:spPr>
          <a:xfrm>
            <a:off x="18618" y="611396"/>
            <a:ext cx="1036822" cy="369332"/>
          </a:xfrm>
          <a:prstGeom prst="rect">
            <a:avLst/>
          </a:prstGeom>
          <a:noFill/>
        </p:spPr>
        <p:txBody>
          <a:bodyPr wrap="none" rtlCol="0">
            <a:spAutoFit/>
          </a:bodyPr>
          <a:lstStyle/>
          <a:p>
            <a:r>
              <a:rPr lang="en-US" altLang="ko-KR" b="1" dirty="0">
                <a:solidFill>
                  <a:schemeClr val="bg1"/>
                </a:solidFill>
                <a:effectLst>
                  <a:outerShdw blurRad="38100" dist="38100" dir="2700000" algn="tl">
                    <a:srgbClr val="000000">
                      <a:alpha val="43137"/>
                    </a:srgbClr>
                  </a:outerShdw>
                </a:effectLst>
                <a:latin typeface="Calibri" pitchFamily="34" charset="0"/>
                <a:cs typeface="Calibri" pitchFamily="34" charset="0"/>
              </a:rPr>
              <a:t>Contents</a:t>
            </a:r>
          </a:p>
        </p:txBody>
      </p:sp>
    </p:spTree>
    <p:extLst>
      <p:ext uri="{BB962C8B-B14F-4D97-AF65-F5344CB8AC3E}">
        <p14:creationId xmlns:p14="http://schemas.microsoft.com/office/powerpoint/2010/main" val="42341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2">
            <a:extLst>
              <a:ext uri="{FF2B5EF4-FFF2-40B4-BE49-F238E27FC236}">
                <a16:creationId xmlns:a16="http://schemas.microsoft.com/office/drawing/2014/main" id="{EA77B3FA-8E9C-EB4F-83E2-10C8C5366E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85001" y="1166813"/>
            <a:ext cx="2695575" cy="543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모서리가 둥근 직사각형 2">
            <a:extLst>
              <a:ext uri="{FF2B5EF4-FFF2-40B4-BE49-F238E27FC236}">
                <a16:creationId xmlns:a16="http://schemas.microsoft.com/office/drawing/2014/main" id="{3328B345-74AB-364F-994C-29541A9CA8FF}"/>
              </a:ext>
            </a:extLst>
          </p:cNvPr>
          <p:cNvSpPr/>
          <p:nvPr/>
        </p:nvSpPr>
        <p:spPr>
          <a:xfrm>
            <a:off x="911424" y="1563688"/>
            <a:ext cx="7272808" cy="288925"/>
          </a:xfrm>
          <a:prstGeom prst="roundRect">
            <a:avLst/>
          </a:prstGeom>
          <a:solidFill>
            <a:srgbClr val="000F2E"/>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200" b="1" dirty="0">
                <a:solidFill>
                  <a:schemeClr val="bg1"/>
                </a:solidFill>
                <a:effectLst>
                  <a:outerShdw blurRad="38100" dist="38100" dir="2700000" algn="tl">
                    <a:srgbClr val="000000">
                      <a:alpha val="43137"/>
                    </a:srgbClr>
                  </a:outerShdw>
                </a:effectLst>
              </a:rPr>
              <a:t>First page</a:t>
            </a:r>
            <a:endParaRPr lang="ko-KR" altLang="en-US" sz="1200" b="1" dirty="0">
              <a:solidFill>
                <a:schemeClr val="bg1"/>
              </a:solidFill>
              <a:effectLst>
                <a:outerShdw blurRad="38100" dist="38100" dir="2700000" algn="tl">
                  <a:srgbClr val="000000">
                    <a:alpha val="43137"/>
                  </a:srgbClr>
                </a:outerShdw>
              </a:effectLst>
            </a:endParaRPr>
          </a:p>
        </p:txBody>
      </p:sp>
      <p:pic>
        <p:nvPicPr>
          <p:cNvPr id="4" name="그림 13">
            <a:extLst>
              <a:ext uri="{FF2B5EF4-FFF2-40B4-BE49-F238E27FC236}">
                <a16:creationId xmlns:a16="http://schemas.microsoft.com/office/drawing/2014/main" id="{96E062E5-7B26-604C-8438-FB2BE3C2FC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13268" y="1829753"/>
            <a:ext cx="2276056" cy="4059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그림 4">
            <a:extLst>
              <a:ext uri="{FF2B5EF4-FFF2-40B4-BE49-F238E27FC236}">
                <a16:creationId xmlns:a16="http://schemas.microsoft.com/office/drawing/2014/main" id="{57A973A8-FEF0-7D4A-B07D-364443812EB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13268" y="1829753"/>
            <a:ext cx="2276056" cy="4059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모서리가 둥근 직사각형 5">
            <a:extLst>
              <a:ext uri="{FF2B5EF4-FFF2-40B4-BE49-F238E27FC236}">
                <a16:creationId xmlns:a16="http://schemas.microsoft.com/office/drawing/2014/main" id="{3724C645-1DE7-5842-9B8F-0F16606A31F6}"/>
              </a:ext>
            </a:extLst>
          </p:cNvPr>
          <p:cNvSpPr/>
          <p:nvPr/>
        </p:nvSpPr>
        <p:spPr>
          <a:xfrm>
            <a:off x="911424" y="2265363"/>
            <a:ext cx="7272808" cy="288925"/>
          </a:xfrm>
          <a:prstGeom prst="roundRect">
            <a:avLst/>
          </a:prstGeom>
          <a:solidFill>
            <a:srgbClr val="000F2E"/>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200" b="1" dirty="0">
                <a:solidFill>
                  <a:schemeClr val="bg1"/>
                </a:solidFill>
                <a:effectLst>
                  <a:outerShdw blurRad="38100" dist="38100" dir="2700000" algn="tl">
                    <a:srgbClr val="000000">
                      <a:alpha val="43137"/>
                    </a:srgbClr>
                  </a:outerShdw>
                </a:effectLst>
              </a:rPr>
              <a:t>Site selection(3 sites registration)</a:t>
            </a:r>
            <a:endParaRPr lang="ko-KR" altLang="en-US" sz="1200" b="1" dirty="0">
              <a:solidFill>
                <a:schemeClr val="bg1"/>
              </a:solidFill>
              <a:effectLst>
                <a:outerShdw blurRad="38100" dist="38100" dir="2700000" algn="tl">
                  <a:srgbClr val="000000">
                    <a:alpha val="43137"/>
                  </a:srgbClr>
                </a:outerShdw>
              </a:effectLst>
            </a:endParaRPr>
          </a:p>
        </p:txBody>
      </p:sp>
      <p:sp>
        <p:nvSpPr>
          <p:cNvPr id="7" name="모서리가 둥근 직사각형 6">
            <a:extLst>
              <a:ext uri="{FF2B5EF4-FFF2-40B4-BE49-F238E27FC236}">
                <a16:creationId xmlns:a16="http://schemas.microsoft.com/office/drawing/2014/main" id="{E2D850BF-389A-B84C-B9FE-2F59C5585A3A}"/>
              </a:ext>
            </a:extLst>
          </p:cNvPr>
          <p:cNvSpPr/>
          <p:nvPr/>
        </p:nvSpPr>
        <p:spPr>
          <a:xfrm>
            <a:off x="911424" y="2973388"/>
            <a:ext cx="7272808" cy="288925"/>
          </a:xfrm>
          <a:prstGeom prst="roundRect">
            <a:avLst/>
          </a:prstGeom>
          <a:solidFill>
            <a:srgbClr val="000F2E"/>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200" b="1" dirty="0">
                <a:solidFill>
                  <a:schemeClr val="bg1"/>
                </a:solidFill>
                <a:effectLst>
                  <a:outerShdw blurRad="38100" dist="38100" dir="2700000" algn="tl">
                    <a:srgbClr val="000000">
                      <a:alpha val="43137"/>
                    </a:srgbClr>
                  </a:outerShdw>
                </a:effectLst>
              </a:rPr>
              <a:t>Risk forecast for (</a:t>
            </a:r>
            <a:r>
              <a:rPr lang="en-US" altLang="ko-KR" sz="1200" b="1" dirty="0">
                <a:solidFill>
                  <a:srgbClr val="FF0000"/>
                </a:solidFill>
                <a:effectLst>
                  <a:outerShdw blurRad="38100" dist="38100" dir="2700000" algn="tl">
                    <a:srgbClr val="000000">
                      <a:alpha val="43137"/>
                    </a:srgbClr>
                  </a:outerShdw>
                </a:effectLst>
              </a:rPr>
              <a:t>D0, D+1, D+2</a:t>
            </a:r>
            <a:r>
              <a:rPr lang="en-US" altLang="ko-KR" sz="1200" b="1" dirty="0">
                <a:solidFill>
                  <a:schemeClr val="bg1"/>
                </a:solidFill>
                <a:effectLst>
                  <a:outerShdw blurRad="38100" dist="38100" dir="2700000" algn="tl">
                    <a:srgbClr val="000000">
                      <a:alpha val="43137"/>
                    </a:srgbClr>
                  </a:outerShdw>
                </a:effectLst>
              </a:rPr>
              <a:t>, D+3, D+4, D+5, D+6 and D+7), Today’s pesticide spray index</a:t>
            </a:r>
            <a:endParaRPr lang="ko-KR" altLang="en-US" sz="1200" b="1" dirty="0">
              <a:solidFill>
                <a:schemeClr val="bg1"/>
              </a:solidFill>
              <a:effectLst>
                <a:outerShdw blurRad="38100" dist="38100" dir="2700000" algn="tl">
                  <a:srgbClr val="000000">
                    <a:alpha val="43137"/>
                  </a:srgbClr>
                </a:outerShdw>
              </a:effectLst>
            </a:endParaRPr>
          </a:p>
        </p:txBody>
      </p:sp>
      <p:sp>
        <p:nvSpPr>
          <p:cNvPr id="8" name="모서리가 둥근 직사각형 7">
            <a:extLst>
              <a:ext uri="{FF2B5EF4-FFF2-40B4-BE49-F238E27FC236}">
                <a16:creationId xmlns:a16="http://schemas.microsoft.com/office/drawing/2014/main" id="{6B39A002-C98D-9C4F-948E-E57C90F6531D}"/>
              </a:ext>
            </a:extLst>
          </p:cNvPr>
          <p:cNvSpPr/>
          <p:nvPr/>
        </p:nvSpPr>
        <p:spPr>
          <a:xfrm>
            <a:off x="911424" y="3681413"/>
            <a:ext cx="7272808" cy="288925"/>
          </a:xfrm>
          <a:prstGeom prst="roundRect">
            <a:avLst/>
          </a:prstGeom>
          <a:solidFill>
            <a:srgbClr val="000F2E"/>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200" b="1" dirty="0">
                <a:solidFill>
                  <a:schemeClr val="bg1"/>
                </a:solidFill>
                <a:effectLst>
                  <a:outerShdw blurRad="38100" dist="38100" dir="2700000" algn="tl">
                    <a:srgbClr val="000000">
                      <a:alpha val="43137"/>
                    </a:srgbClr>
                  </a:outerShdw>
                </a:effectLst>
              </a:rPr>
              <a:t>Risk forecast in the past (2017~</a:t>
            </a:r>
            <a:r>
              <a:rPr lang="ko-KR" altLang="en-US" sz="1200" b="1" dirty="0">
                <a:solidFill>
                  <a:schemeClr val="bg1"/>
                </a:solidFill>
                <a:effectLst>
                  <a:outerShdw blurRad="38100" dist="38100" dir="2700000" algn="tl">
                    <a:srgbClr val="000000">
                      <a:alpha val="43137"/>
                    </a:srgbClr>
                  </a:outerShdw>
                </a:effectLst>
              </a:rPr>
              <a:t> </a:t>
            </a:r>
            <a:r>
              <a:rPr lang="en-US" altLang="ko-KR" sz="1200" b="1" dirty="0">
                <a:solidFill>
                  <a:schemeClr val="bg1"/>
                </a:solidFill>
                <a:effectLst>
                  <a:outerShdw blurRad="38100" dist="38100" dir="2700000" algn="tl">
                    <a:srgbClr val="000000">
                      <a:alpha val="43137"/>
                    </a:srgbClr>
                  </a:outerShdw>
                </a:effectLst>
              </a:rPr>
              <a:t>)</a:t>
            </a:r>
            <a:endParaRPr lang="ko-KR" altLang="en-US" sz="1200" b="1" dirty="0">
              <a:solidFill>
                <a:schemeClr val="bg1"/>
              </a:solidFill>
              <a:effectLst>
                <a:outerShdw blurRad="38100" dist="38100" dir="2700000" algn="tl">
                  <a:srgbClr val="000000">
                    <a:alpha val="43137"/>
                  </a:srgbClr>
                </a:outerShdw>
              </a:effectLst>
            </a:endParaRPr>
          </a:p>
        </p:txBody>
      </p:sp>
      <p:sp>
        <p:nvSpPr>
          <p:cNvPr id="9" name="모서리가 둥근 직사각형 8">
            <a:extLst>
              <a:ext uri="{FF2B5EF4-FFF2-40B4-BE49-F238E27FC236}">
                <a16:creationId xmlns:a16="http://schemas.microsoft.com/office/drawing/2014/main" id="{E77E6214-277E-6A4F-943D-B97F5FD8AF09}"/>
              </a:ext>
            </a:extLst>
          </p:cNvPr>
          <p:cNvSpPr/>
          <p:nvPr/>
        </p:nvSpPr>
        <p:spPr>
          <a:xfrm>
            <a:off x="911424" y="4391025"/>
            <a:ext cx="7272808" cy="288925"/>
          </a:xfrm>
          <a:prstGeom prst="roundRect">
            <a:avLst/>
          </a:prstGeom>
          <a:solidFill>
            <a:srgbClr val="000F2E"/>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200" b="1" dirty="0">
                <a:solidFill>
                  <a:schemeClr val="bg1"/>
                </a:solidFill>
                <a:effectLst>
                  <a:outerShdw blurRad="38100" dist="38100" dir="2700000" algn="tl">
                    <a:srgbClr val="000000">
                      <a:alpha val="43137"/>
                    </a:srgbClr>
                  </a:outerShdw>
                </a:effectLst>
              </a:rPr>
              <a:t>Risk map at 1.5km spatial resolution for </a:t>
            </a:r>
            <a:r>
              <a:rPr lang="en-US" altLang="ko-KR" sz="1200" b="1" dirty="0">
                <a:solidFill>
                  <a:srgbClr val="FF0000"/>
                </a:solidFill>
                <a:effectLst>
                  <a:outerShdw blurRad="38100" dist="38100" dir="2700000" algn="tl">
                    <a:srgbClr val="000000">
                      <a:alpha val="43137"/>
                    </a:srgbClr>
                  </a:outerShdw>
                </a:effectLst>
              </a:rPr>
              <a:t>D0</a:t>
            </a:r>
            <a:r>
              <a:rPr lang="en-US" altLang="ko-KR" sz="1200" b="1" dirty="0">
                <a:solidFill>
                  <a:schemeClr val="bg1"/>
                </a:solidFill>
                <a:effectLst>
                  <a:outerShdw blurRad="38100" dist="38100" dir="2700000" algn="tl">
                    <a:srgbClr val="000000">
                      <a:alpha val="43137"/>
                    </a:srgbClr>
                  </a:outerShdw>
                </a:effectLst>
              </a:rPr>
              <a:t>, D+1 and D+2</a:t>
            </a:r>
            <a:endParaRPr lang="ko-KR" altLang="en-US" sz="1200" b="1" dirty="0">
              <a:solidFill>
                <a:schemeClr val="accent4"/>
              </a:solidFill>
              <a:effectLst>
                <a:outerShdw blurRad="38100" dist="38100" dir="2700000" algn="tl">
                  <a:srgbClr val="000000">
                    <a:alpha val="43137"/>
                  </a:srgbClr>
                </a:outerShdw>
              </a:effectLst>
            </a:endParaRPr>
          </a:p>
        </p:txBody>
      </p:sp>
      <p:sp>
        <p:nvSpPr>
          <p:cNvPr id="10" name="모서리가 둥근 직사각형 9">
            <a:extLst>
              <a:ext uri="{FF2B5EF4-FFF2-40B4-BE49-F238E27FC236}">
                <a16:creationId xmlns:a16="http://schemas.microsoft.com/office/drawing/2014/main" id="{CDC2100E-7408-E244-84B2-4017C8BBAF08}"/>
              </a:ext>
            </a:extLst>
          </p:cNvPr>
          <p:cNvSpPr/>
          <p:nvPr/>
        </p:nvSpPr>
        <p:spPr>
          <a:xfrm>
            <a:off x="911424" y="5097463"/>
            <a:ext cx="7272808" cy="287337"/>
          </a:xfrm>
          <a:prstGeom prst="roundRect">
            <a:avLst/>
          </a:prstGeom>
          <a:solidFill>
            <a:srgbClr val="000F2E"/>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200" b="1" dirty="0">
                <a:solidFill>
                  <a:schemeClr val="bg1"/>
                </a:solidFill>
                <a:effectLst>
                  <a:outerShdw blurRad="38100" dist="38100" dir="2700000" algn="tl">
                    <a:srgbClr val="000000">
                      <a:alpha val="43137"/>
                    </a:srgbClr>
                  </a:outerShdw>
                </a:effectLst>
              </a:rPr>
              <a:t>Disease and insect information (photo, epidemiology, &amp; control)</a:t>
            </a:r>
            <a:endParaRPr lang="ko-KR" altLang="en-US" sz="1200" b="1" dirty="0">
              <a:solidFill>
                <a:schemeClr val="bg1"/>
              </a:solidFill>
              <a:effectLst>
                <a:outerShdw blurRad="38100" dist="38100" dir="2700000" algn="tl">
                  <a:srgbClr val="000000">
                    <a:alpha val="43137"/>
                  </a:srgbClr>
                </a:outerShdw>
              </a:effectLst>
            </a:endParaRPr>
          </a:p>
        </p:txBody>
      </p:sp>
      <p:sp>
        <p:nvSpPr>
          <p:cNvPr id="11" name="모서리가 둥근 직사각형 10">
            <a:extLst>
              <a:ext uri="{FF2B5EF4-FFF2-40B4-BE49-F238E27FC236}">
                <a16:creationId xmlns:a16="http://schemas.microsoft.com/office/drawing/2014/main" id="{6EE15567-2687-F640-B064-B05735123726}"/>
              </a:ext>
            </a:extLst>
          </p:cNvPr>
          <p:cNvSpPr/>
          <p:nvPr/>
        </p:nvSpPr>
        <p:spPr>
          <a:xfrm>
            <a:off x="911424" y="5805488"/>
            <a:ext cx="7272808" cy="287337"/>
          </a:xfrm>
          <a:prstGeom prst="roundRect">
            <a:avLst/>
          </a:prstGeom>
          <a:solidFill>
            <a:srgbClr val="000F2E"/>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200" b="1" dirty="0">
                <a:solidFill>
                  <a:schemeClr val="bg1"/>
                </a:solidFill>
                <a:effectLst>
                  <a:outerShdw blurRad="38100" dist="38100" dir="2700000" algn="tl">
                    <a:srgbClr val="000000">
                      <a:alpha val="43137"/>
                    </a:srgbClr>
                  </a:outerShdw>
                </a:effectLst>
              </a:rPr>
              <a:t>Pesticide information</a:t>
            </a:r>
            <a:endParaRPr lang="ko-KR" altLang="en-US" sz="1200" b="1" dirty="0">
              <a:solidFill>
                <a:schemeClr val="bg1"/>
              </a:solidFill>
              <a:effectLst>
                <a:outerShdw blurRad="38100" dist="38100" dir="2700000" algn="tl">
                  <a:srgbClr val="000000">
                    <a:alpha val="43137"/>
                  </a:srgbClr>
                </a:outerShdw>
              </a:effectLst>
            </a:endParaRPr>
          </a:p>
        </p:txBody>
      </p:sp>
      <p:pic>
        <p:nvPicPr>
          <p:cNvPr id="12" name="그림 11" descr="스크린샷이(가) 표시된 사진&#10;&#10;자동 생성된 설명">
            <a:extLst>
              <a:ext uri="{FF2B5EF4-FFF2-40B4-BE49-F238E27FC236}">
                <a16:creationId xmlns:a16="http://schemas.microsoft.com/office/drawing/2014/main" id="{0042AF99-46E1-584F-8C4A-1F65137824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13268" y="1829753"/>
            <a:ext cx="2276056" cy="4059902"/>
          </a:xfrm>
          <a:prstGeom prst="rect">
            <a:avLst/>
          </a:prstGeom>
        </p:spPr>
      </p:pic>
      <p:pic>
        <p:nvPicPr>
          <p:cNvPr id="13" name="그림 12">
            <a:extLst>
              <a:ext uri="{FF2B5EF4-FFF2-40B4-BE49-F238E27FC236}">
                <a16:creationId xmlns:a16="http://schemas.microsoft.com/office/drawing/2014/main" id="{53A00FB0-5FC0-A54C-9E34-BBAF662214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3268" y="1829753"/>
            <a:ext cx="2276056" cy="4059902"/>
          </a:xfrm>
          <a:prstGeom prst="rect">
            <a:avLst/>
          </a:prstGeom>
        </p:spPr>
      </p:pic>
      <p:pic>
        <p:nvPicPr>
          <p:cNvPr id="14" name="그림 13" descr="스크린샷이(가) 표시된 사진&#10;&#10;자동 생성된 설명">
            <a:extLst>
              <a:ext uri="{FF2B5EF4-FFF2-40B4-BE49-F238E27FC236}">
                <a16:creationId xmlns:a16="http://schemas.microsoft.com/office/drawing/2014/main" id="{0DB6767C-7B96-2D41-AAB9-A3F186F975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13268" y="1829381"/>
            <a:ext cx="2276056" cy="4060274"/>
          </a:xfrm>
          <a:prstGeom prst="rect">
            <a:avLst/>
          </a:prstGeom>
        </p:spPr>
      </p:pic>
      <p:pic>
        <p:nvPicPr>
          <p:cNvPr id="15" name="그림 14" descr="스크린샷이(가) 표시된 사진&#10;&#10;자동 생성된 설명">
            <a:extLst>
              <a:ext uri="{FF2B5EF4-FFF2-40B4-BE49-F238E27FC236}">
                <a16:creationId xmlns:a16="http://schemas.microsoft.com/office/drawing/2014/main" id="{CCDF2368-E3CF-A441-A60D-304F9737F9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13268" y="1829381"/>
            <a:ext cx="2276056" cy="4059902"/>
          </a:xfrm>
          <a:prstGeom prst="rect">
            <a:avLst/>
          </a:prstGeom>
        </p:spPr>
      </p:pic>
      <p:pic>
        <p:nvPicPr>
          <p:cNvPr id="16" name="그림 15" descr="스크린샷이(가) 표시된 사진&#10;&#10;자동 생성된 설명">
            <a:extLst>
              <a:ext uri="{FF2B5EF4-FFF2-40B4-BE49-F238E27FC236}">
                <a16:creationId xmlns:a16="http://schemas.microsoft.com/office/drawing/2014/main" id="{A01FD589-B618-F44D-87EC-064DE577DC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13268" y="1829009"/>
            <a:ext cx="2276056" cy="4060274"/>
          </a:xfrm>
          <a:prstGeom prst="rect">
            <a:avLst/>
          </a:prstGeom>
        </p:spPr>
      </p:pic>
      <p:pic>
        <p:nvPicPr>
          <p:cNvPr id="17" name="그림 16" descr="스크린샷, 텍스트, 지도이(가) 표시된 사진&#10;&#10;자동 생성된 설명">
            <a:extLst>
              <a:ext uri="{FF2B5EF4-FFF2-40B4-BE49-F238E27FC236}">
                <a16:creationId xmlns:a16="http://schemas.microsoft.com/office/drawing/2014/main" id="{773B3C38-CF01-8641-A14E-221E8EFF53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13268" y="1829009"/>
            <a:ext cx="2276056" cy="4059902"/>
          </a:xfrm>
          <a:prstGeom prst="rect">
            <a:avLst/>
          </a:prstGeom>
        </p:spPr>
      </p:pic>
      <p:pic>
        <p:nvPicPr>
          <p:cNvPr id="18" name="그림 17" descr="스크린샷, 지도, 텍스트이(가) 표시된 사진&#10;&#10;자동 생성된 설명">
            <a:extLst>
              <a:ext uri="{FF2B5EF4-FFF2-40B4-BE49-F238E27FC236}">
                <a16:creationId xmlns:a16="http://schemas.microsoft.com/office/drawing/2014/main" id="{AC13CDB3-4014-B847-BF4C-D58E03B4AD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13268" y="1829009"/>
            <a:ext cx="2276056" cy="4059902"/>
          </a:xfrm>
          <a:prstGeom prst="rect">
            <a:avLst/>
          </a:prstGeom>
        </p:spPr>
      </p:pic>
      <p:pic>
        <p:nvPicPr>
          <p:cNvPr id="19" name="그림 18" descr="스크린샷, 지도이(가) 표시된 사진&#10;&#10;자동 생성된 설명">
            <a:extLst>
              <a:ext uri="{FF2B5EF4-FFF2-40B4-BE49-F238E27FC236}">
                <a16:creationId xmlns:a16="http://schemas.microsoft.com/office/drawing/2014/main" id="{5C63AEBB-C061-024D-B574-F1A8638F872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13268" y="1829009"/>
            <a:ext cx="2276056" cy="4059902"/>
          </a:xfrm>
          <a:prstGeom prst="rect">
            <a:avLst/>
          </a:prstGeom>
        </p:spPr>
      </p:pic>
      <p:pic>
        <p:nvPicPr>
          <p:cNvPr id="20" name="그림 19" descr="스크린샷이(가) 표시된 사진&#10;&#10;자동 생성된 설명">
            <a:extLst>
              <a:ext uri="{FF2B5EF4-FFF2-40B4-BE49-F238E27FC236}">
                <a16:creationId xmlns:a16="http://schemas.microsoft.com/office/drawing/2014/main" id="{40408E0B-D77E-6141-96D7-80FD03A0409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13268" y="1829010"/>
            <a:ext cx="2276056" cy="4059902"/>
          </a:xfrm>
          <a:prstGeom prst="rect">
            <a:avLst/>
          </a:prstGeom>
        </p:spPr>
      </p:pic>
      <p:pic>
        <p:nvPicPr>
          <p:cNvPr id="21" name="그림 20" descr="스크린샷이(가) 표시된 사진&#10;&#10;자동 생성된 설명">
            <a:extLst>
              <a:ext uri="{FF2B5EF4-FFF2-40B4-BE49-F238E27FC236}">
                <a16:creationId xmlns:a16="http://schemas.microsoft.com/office/drawing/2014/main" id="{77AA984F-EA81-8B42-9AA0-66041AD1162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13268" y="1829009"/>
            <a:ext cx="2276056" cy="4059902"/>
          </a:xfrm>
          <a:prstGeom prst="rect">
            <a:avLst/>
          </a:prstGeom>
        </p:spPr>
      </p:pic>
      <p:sp>
        <p:nvSpPr>
          <p:cNvPr id="22" name="TextBox 21">
            <a:extLst>
              <a:ext uri="{FF2B5EF4-FFF2-40B4-BE49-F238E27FC236}">
                <a16:creationId xmlns:a16="http://schemas.microsoft.com/office/drawing/2014/main" id="{BA884820-4633-634E-ABCE-307CBCA32A55}"/>
              </a:ext>
            </a:extLst>
          </p:cNvPr>
          <p:cNvSpPr txBox="1"/>
          <p:nvPr/>
        </p:nvSpPr>
        <p:spPr>
          <a:xfrm>
            <a:off x="38429" y="611396"/>
            <a:ext cx="5140831" cy="369332"/>
          </a:xfrm>
          <a:prstGeom prst="rect">
            <a:avLst/>
          </a:prstGeom>
          <a:noFill/>
        </p:spPr>
        <p:txBody>
          <a:bodyPr wrap="none" rtlCol="0">
            <a:spAutoFit/>
          </a:bodyPr>
          <a:lstStyle/>
          <a:p>
            <a:r>
              <a:rPr lang="en-US" altLang="ko-KR" b="1" dirty="0">
                <a:solidFill>
                  <a:schemeClr val="bg1"/>
                </a:solidFill>
                <a:effectLst>
                  <a:outerShdw blurRad="38100" dist="38100" dir="2700000" algn="tl">
                    <a:srgbClr val="000000">
                      <a:alpha val="43137"/>
                    </a:srgbClr>
                  </a:outerShdw>
                </a:effectLst>
                <a:latin typeface="Calibri" pitchFamily="34" charset="0"/>
                <a:cs typeface="Calibri" pitchFamily="34" charset="0"/>
              </a:rPr>
              <a:t>Our Commodity </a:t>
            </a:r>
            <a:r>
              <a:rPr lang="en-US" altLang="ko-KR" b="1" dirty="0">
                <a:solidFill>
                  <a:schemeClr val="bg1"/>
                </a:solidFill>
                <a:latin typeface="Calibri" pitchFamily="34" charset="0"/>
                <a:cs typeface="Calibri" pitchFamily="34" charset="0"/>
              </a:rPr>
              <a:t>- NCAM Crop Pest Forecast Services</a:t>
            </a:r>
          </a:p>
        </p:txBody>
      </p:sp>
      <p:sp>
        <p:nvSpPr>
          <p:cNvPr id="23" name="TextBox 22">
            <a:extLst>
              <a:ext uri="{FF2B5EF4-FFF2-40B4-BE49-F238E27FC236}">
                <a16:creationId xmlns:a16="http://schemas.microsoft.com/office/drawing/2014/main" id="{43CCBED9-1DDB-C447-A7B8-C38FC9746B53}"/>
              </a:ext>
            </a:extLst>
          </p:cNvPr>
          <p:cNvSpPr txBox="1"/>
          <p:nvPr/>
        </p:nvSpPr>
        <p:spPr>
          <a:xfrm>
            <a:off x="263352" y="1002214"/>
            <a:ext cx="2506071" cy="338554"/>
          </a:xfrm>
          <a:prstGeom prst="rect">
            <a:avLst/>
          </a:prstGeom>
          <a:noFill/>
        </p:spPr>
        <p:txBody>
          <a:bodyPr wrap="none" rtlCol="0">
            <a:spAutoFit/>
          </a:bodyPr>
          <a:lstStyle/>
          <a:p>
            <a:r>
              <a:rPr lang="en-US" altLang="ko-KR" sz="1600" b="1" dirty="0">
                <a:solidFill>
                  <a:schemeClr val="tx2"/>
                </a:solidFill>
                <a:latin typeface="Calibri" pitchFamily="34" charset="0"/>
                <a:cs typeface="Calibri" pitchFamily="34" charset="0"/>
              </a:rPr>
              <a:t>Mobile application services</a:t>
            </a:r>
          </a:p>
        </p:txBody>
      </p:sp>
      <p:sp>
        <p:nvSpPr>
          <p:cNvPr id="24" name="모서리가 둥근 직사각형 23">
            <a:extLst>
              <a:ext uri="{FF2B5EF4-FFF2-40B4-BE49-F238E27FC236}">
                <a16:creationId xmlns:a16="http://schemas.microsoft.com/office/drawing/2014/main" id="{611E3257-D8DE-3947-82F7-B169EB304188}"/>
              </a:ext>
            </a:extLst>
          </p:cNvPr>
          <p:cNvSpPr/>
          <p:nvPr/>
        </p:nvSpPr>
        <p:spPr>
          <a:xfrm>
            <a:off x="911423" y="4387850"/>
            <a:ext cx="7272808" cy="288925"/>
          </a:xfrm>
          <a:prstGeom prst="roundRect">
            <a:avLst/>
          </a:prstGeom>
          <a:solidFill>
            <a:srgbClr val="000F2E"/>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200" b="1" dirty="0">
                <a:solidFill>
                  <a:schemeClr val="bg1"/>
                </a:solidFill>
                <a:effectLst>
                  <a:outerShdw blurRad="38100" dist="38100" dir="2700000" algn="tl">
                    <a:srgbClr val="000000">
                      <a:alpha val="43137"/>
                    </a:srgbClr>
                  </a:outerShdw>
                </a:effectLst>
              </a:rPr>
              <a:t>Risk map at 1.5km spatial resolution for D0, </a:t>
            </a:r>
            <a:r>
              <a:rPr lang="en-US" altLang="ko-KR" sz="1200" b="1" dirty="0">
                <a:solidFill>
                  <a:srgbClr val="FF0000"/>
                </a:solidFill>
                <a:effectLst>
                  <a:outerShdw blurRad="38100" dist="38100" dir="2700000" algn="tl">
                    <a:srgbClr val="000000">
                      <a:alpha val="43137"/>
                    </a:srgbClr>
                  </a:outerShdw>
                </a:effectLst>
              </a:rPr>
              <a:t>D+1 </a:t>
            </a:r>
            <a:r>
              <a:rPr lang="en-US" altLang="ko-KR" sz="1200" b="1" dirty="0">
                <a:solidFill>
                  <a:schemeClr val="bg1"/>
                </a:solidFill>
                <a:effectLst>
                  <a:outerShdw blurRad="38100" dist="38100" dir="2700000" algn="tl">
                    <a:srgbClr val="000000">
                      <a:alpha val="43137"/>
                    </a:srgbClr>
                  </a:outerShdw>
                </a:effectLst>
              </a:rPr>
              <a:t>and D+2</a:t>
            </a:r>
            <a:endParaRPr lang="ko-KR" altLang="en-US" sz="1200" b="1" dirty="0">
              <a:solidFill>
                <a:schemeClr val="accent4"/>
              </a:solidFill>
              <a:effectLst>
                <a:outerShdw blurRad="38100" dist="38100" dir="2700000" algn="tl">
                  <a:srgbClr val="000000">
                    <a:alpha val="43137"/>
                  </a:srgbClr>
                </a:outerShdw>
              </a:effectLst>
            </a:endParaRPr>
          </a:p>
        </p:txBody>
      </p:sp>
      <p:sp>
        <p:nvSpPr>
          <p:cNvPr id="25" name="모서리가 둥근 직사각형 24">
            <a:extLst>
              <a:ext uri="{FF2B5EF4-FFF2-40B4-BE49-F238E27FC236}">
                <a16:creationId xmlns:a16="http://schemas.microsoft.com/office/drawing/2014/main" id="{22BA3C0A-0161-DF41-ADB0-7F97BEEC552B}"/>
              </a:ext>
            </a:extLst>
          </p:cNvPr>
          <p:cNvSpPr/>
          <p:nvPr/>
        </p:nvSpPr>
        <p:spPr>
          <a:xfrm>
            <a:off x="911423" y="4394200"/>
            <a:ext cx="7272808" cy="288925"/>
          </a:xfrm>
          <a:prstGeom prst="roundRect">
            <a:avLst/>
          </a:prstGeom>
          <a:solidFill>
            <a:srgbClr val="000F2E"/>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200" b="1" dirty="0">
                <a:solidFill>
                  <a:schemeClr val="bg1"/>
                </a:solidFill>
                <a:effectLst>
                  <a:outerShdw blurRad="38100" dist="38100" dir="2700000" algn="tl">
                    <a:srgbClr val="000000">
                      <a:alpha val="43137"/>
                    </a:srgbClr>
                  </a:outerShdw>
                </a:effectLst>
              </a:rPr>
              <a:t>Risk map at 1.5km spatial resolution for D0, D+1 and </a:t>
            </a:r>
            <a:r>
              <a:rPr lang="en-US" altLang="ko-KR" sz="1200" b="1" dirty="0">
                <a:solidFill>
                  <a:srgbClr val="FF0000"/>
                </a:solidFill>
                <a:effectLst>
                  <a:outerShdw blurRad="38100" dist="38100" dir="2700000" algn="tl">
                    <a:srgbClr val="000000">
                      <a:alpha val="43137"/>
                    </a:srgbClr>
                  </a:outerShdw>
                </a:effectLst>
              </a:rPr>
              <a:t>D+2</a:t>
            </a:r>
            <a:endParaRPr lang="ko-KR" altLang="en-US" sz="1200" b="1" dirty="0">
              <a:solidFill>
                <a:srgbClr val="FF0000"/>
              </a:solidFill>
              <a:effectLst>
                <a:outerShdw blurRad="38100" dist="38100" dir="2700000" algn="tl">
                  <a:srgbClr val="000000">
                    <a:alpha val="43137"/>
                  </a:srgbClr>
                </a:outerShdw>
              </a:effectLst>
            </a:endParaRPr>
          </a:p>
        </p:txBody>
      </p:sp>
      <p:sp>
        <p:nvSpPr>
          <p:cNvPr id="26" name="모서리가 둥근 직사각형 25">
            <a:extLst>
              <a:ext uri="{FF2B5EF4-FFF2-40B4-BE49-F238E27FC236}">
                <a16:creationId xmlns:a16="http://schemas.microsoft.com/office/drawing/2014/main" id="{875DDC91-8148-3E4B-B22C-43D6FF885FB5}"/>
              </a:ext>
            </a:extLst>
          </p:cNvPr>
          <p:cNvSpPr/>
          <p:nvPr/>
        </p:nvSpPr>
        <p:spPr>
          <a:xfrm>
            <a:off x="911423" y="2978150"/>
            <a:ext cx="7272808" cy="288925"/>
          </a:xfrm>
          <a:prstGeom prst="roundRect">
            <a:avLst/>
          </a:prstGeom>
          <a:solidFill>
            <a:srgbClr val="000F2E"/>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200" b="1" dirty="0">
                <a:solidFill>
                  <a:schemeClr val="bg1"/>
                </a:solidFill>
                <a:effectLst>
                  <a:outerShdw blurRad="38100" dist="38100" dir="2700000" algn="tl">
                    <a:srgbClr val="000000">
                      <a:alpha val="43137"/>
                    </a:srgbClr>
                  </a:outerShdw>
                </a:effectLst>
              </a:rPr>
              <a:t>Risk forecast for (D0, D+1, D+2, </a:t>
            </a:r>
            <a:r>
              <a:rPr lang="en-US" altLang="ko-KR" sz="1200" b="1" dirty="0">
                <a:solidFill>
                  <a:srgbClr val="FF0000"/>
                </a:solidFill>
                <a:effectLst>
                  <a:outerShdw blurRad="38100" dist="38100" dir="2700000" algn="tl">
                    <a:srgbClr val="000000">
                      <a:alpha val="43137"/>
                    </a:srgbClr>
                  </a:outerShdw>
                </a:effectLst>
              </a:rPr>
              <a:t>D+3, D+4, D+5</a:t>
            </a:r>
            <a:r>
              <a:rPr lang="en-US" altLang="ko-KR" sz="1200" b="1" dirty="0">
                <a:solidFill>
                  <a:schemeClr val="bg1"/>
                </a:solidFill>
                <a:effectLst>
                  <a:outerShdw blurRad="38100" dist="38100" dir="2700000" algn="tl">
                    <a:srgbClr val="000000">
                      <a:alpha val="43137"/>
                    </a:srgbClr>
                  </a:outerShdw>
                </a:effectLst>
              </a:rPr>
              <a:t>, D+6 and D+7), Today’s pesticide spray index</a:t>
            </a:r>
            <a:endParaRPr lang="ko-KR" altLang="en-US" sz="1200" b="1" dirty="0">
              <a:solidFill>
                <a:schemeClr val="bg1"/>
              </a:solidFill>
              <a:effectLst>
                <a:outerShdw blurRad="38100" dist="38100" dir="2700000" algn="tl">
                  <a:srgbClr val="000000">
                    <a:alpha val="43137"/>
                  </a:srgbClr>
                </a:outerShdw>
              </a:effectLst>
            </a:endParaRPr>
          </a:p>
        </p:txBody>
      </p:sp>
      <p:sp>
        <p:nvSpPr>
          <p:cNvPr id="27" name="모서리가 둥근 직사각형 26">
            <a:extLst>
              <a:ext uri="{FF2B5EF4-FFF2-40B4-BE49-F238E27FC236}">
                <a16:creationId xmlns:a16="http://schemas.microsoft.com/office/drawing/2014/main" id="{828B444C-22F7-DF4D-B403-448658BC8C55}"/>
              </a:ext>
            </a:extLst>
          </p:cNvPr>
          <p:cNvSpPr/>
          <p:nvPr/>
        </p:nvSpPr>
        <p:spPr>
          <a:xfrm>
            <a:off x="911423" y="2973388"/>
            <a:ext cx="7272808" cy="288925"/>
          </a:xfrm>
          <a:prstGeom prst="roundRect">
            <a:avLst/>
          </a:prstGeom>
          <a:solidFill>
            <a:srgbClr val="000F2E"/>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200" b="1" dirty="0">
                <a:solidFill>
                  <a:schemeClr val="bg1"/>
                </a:solidFill>
                <a:effectLst>
                  <a:outerShdw blurRad="38100" dist="38100" dir="2700000" algn="tl">
                    <a:srgbClr val="000000">
                      <a:alpha val="43137"/>
                    </a:srgbClr>
                  </a:outerShdw>
                </a:effectLst>
              </a:rPr>
              <a:t>Risk forecast for (D0, D+1, D+2, D+3, D+4, D+5, </a:t>
            </a:r>
            <a:r>
              <a:rPr lang="en-US" altLang="ko-KR" sz="1200" b="1" dirty="0">
                <a:solidFill>
                  <a:srgbClr val="FF0000"/>
                </a:solidFill>
                <a:effectLst>
                  <a:outerShdw blurRad="38100" dist="38100" dir="2700000" algn="tl">
                    <a:srgbClr val="000000">
                      <a:alpha val="43137"/>
                    </a:srgbClr>
                  </a:outerShdw>
                </a:effectLst>
              </a:rPr>
              <a:t>D+6 and D+7</a:t>
            </a:r>
            <a:r>
              <a:rPr lang="en-US" altLang="ko-KR" sz="1200" b="1" dirty="0">
                <a:solidFill>
                  <a:schemeClr val="bg1"/>
                </a:solidFill>
                <a:effectLst>
                  <a:outerShdw blurRad="38100" dist="38100" dir="2700000" algn="tl">
                    <a:srgbClr val="000000">
                      <a:alpha val="43137"/>
                    </a:srgbClr>
                  </a:outerShdw>
                </a:effectLst>
              </a:rPr>
              <a:t>), Today’s pesticide spray index</a:t>
            </a:r>
            <a:endParaRPr lang="ko-KR" altLang="en-US" sz="1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9979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fade">
                                      <p:cBhvr>
                                        <p:cTn id="74" dur="500"/>
                                        <p:tgtEl>
                                          <p:spTgt spid="2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500"/>
                                        <p:tgtEl>
                                          <p:spTgt spid="1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500"/>
                                        <p:tgtEl>
                                          <p:spTgt spid="21"/>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fade">
                                      <p:cBhvr>
                                        <p:cTn id="9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24" grpId="0" animBg="1"/>
      <p:bldP spid="25" grpId="0" animBg="1"/>
      <p:bldP spid="26"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F5BAEF-F168-8146-AE15-34C2EE3F579F}"/>
              </a:ext>
            </a:extLst>
          </p:cNvPr>
          <p:cNvSpPr txBox="1"/>
          <p:nvPr/>
        </p:nvSpPr>
        <p:spPr>
          <a:xfrm>
            <a:off x="38429" y="611396"/>
            <a:ext cx="5611664" cy="369332"/>
          </a:xfrm>
          <a:prstGeom prst="rect">
            <a:avLst/>
          </a:prstGeom>
          <a:noFill/>
        </p:spPr>
        <p:txBody>
          <a:bodyPr wrap="none" rtlCol="0">
            <a:spAutoFit/>
          </a:bodyPr>
          <a:lstStyle/>
          <a:p>
            <a:r>
              <a:rPr lang="en-US" altLang="ko-KR" b="1" dirty="0">
                <a:solidFill>
                  <a:schemeClr val="bg1"/>
                </a:solidFill>
                <a:effectLst>
                  <a:outerShdw blurRad="38100" dist="38100" dir="2700000" algn="tl">
                    <a:srgbClr val="000000">
                      <a:alpha val="43137"/>
                    </a:srgbClr>
                  </a:outerShdw>
                </a:effectLst>
                <a:latin typeface="Calibri" pitchFamily="34" charset="0"/>
                <a:cs typeface="Calibri" pitchFamily="34" charset="0"/>
              </a:rPr>
              <a:t>Our Commodity </a:t>
            </a:r>
            <a:r>
              <a:rPr lang="en-US" altLang="ko-KR" b="1" dirty="0">
                <a:solidFill>
                  <a:schemeClr val="bg1"/>
                </a:solidFill>
                <a:latin typeface="Calibri" pitchFamily="34" charset="0"/>
                <a:cs typeface="Calibri" pitchFamily="34" charset="0"/>
              </a:rPr>
              <a:t>- Tonga Climate Services for Agriculture</a:t>
            </a:r>
          </a:p>
        </p:txBody>
      </p:sp>
      <p:sp>
        <p:nvSpPr>
          <p:cNvPr id="6" name="TextBox 5">
            <a:extLst>
              <a:ext uri="{FF2B5EF4-FFF2-40B4-BE49-F238E27FC236}">
                <a16:creationId xmlns:a16="http://schemas.microsoft.com/office/drawing/2014/main" id="{8D73B55C-B83F-314F-8910-8254F9A61A09}"/>
              </a:ext>
            </a:extLst>
          </p:cNvPr>
          <p:cNvSpPr txBox="1"/>
          <p:nvPr/>
        </p:nvSpPr>
        <p:spPr>
          <a:xfrm>
            <a:off x="263352" y="1002214"/>
            <a:ext cx="4332148" cy="338554"/>
          </a:xfrm>
          <a:prstGeom prst="rect">
            <a:avLst/>
          </a:prstGeom>
          <a:noFill/>
        </p:spPr>
        <p:txBody>
          <a:bodyPr wrap="none" rtlCol="0">
            <a:spAutoFit/>
          </a:bodyPr>
          <a:lstStyle/>
          <a:p>
            <a:r>
              <a:rPr lang="en-US" altLang="ko-KR" sz="1600" b="1" dirty="0">
                <a:solidFill>
                  <a:schemeClr val="tx2"/>
                </a:solidFill>
                <a:latin typeface="Calibri" pitchFamily="34" charset="0"/>
                <a:cs typeface="Calibri" pitchFamily="34" charset="0"/>
              </a:rPr>
              <a:t>Tonga </a:t>
            </a:r>
            <a:r>
              <a:rPr lang="en-US" altLang="ko-KR" sz="1600" b="1" dirty="0" err="1">
                <a:solidFill>
                  <a:schemeClr val="tx2"/>
                </a:solidFill>
                <a:latin typeface="Calibri" pitchFamily="34" charset="0"/>
                <a:cs typeface="Calibri" pitchFamily="34" charset="0"/>
              </a:rPr>
              <a:t>AgroMet</a:t>
            </a:r>
            <a:r>
              <a:rPr lang="en-US" altLang="ko-KR" sz="1600" b="1" dirty="0">
                <a:solidFill>
                  <a:schemeClr val="tx2"/>
                </a:solidFill>
                <a:latin typeface="Calibri" pitchFamily="34" charset="0"/>
                <a:cs typeface="Calibri" pitchFamily="34" charset="0"/>
              </a:rPr>
              <a:t> Services(http://met.gov.to:2016)</a:t>
            </a:r>
          </a:p>
        </p:txBody>
      </p:sp>
      <p:sp>
        <p:nvSpPr>
          <p:cNvPr id="16" name="TextBox 15">
            <a:extLst>
              <a:ext uri="{FF2B5EF4-FFF2-40B4-BE49-F238E27FC236}">
                <a16:creationId xmlns:a16="http://schemas.microsoft.com/office/drawing/2014/main" id="{74F57673-8713-E141-AE60-DD3804B827DA}"/>
              </a:ext>
            </a:extLst>
          </p:cNvPr>
          <p:cNvSpPr txBox="1"/>
          <p:nvPr/>
        </p:nvSpPr>
        <p:spPr>
          <a:xfrm>
            <a:off x="335359" y="1340768"/>
            <a:ext cx="4553123" cy="3416320"/>
          </a:xfrm>
          <a:prstGeom prst="rect">
            <a:avLst/>
          </a:prstGeom>
          <a:noFill/>
        </p:spPr>
        <p:txBody>
          <a:bodyPr wrap="square" rtlCol="0">
            <a:spAutoFit/>
          </a:bodyPr>
          <a:lstStyle/>
          <a:p>
            <a:pPr algn="just"/>
            <a:r>
              <a:rPr kumimoji="1" lang="en-US" altLang="ko-KR" sz="1200" dirty="0"/>
              <a:t>This service, together with the APEC Climate Center (APCC) and the Tonga Ministry of Agriculture and Food, Forests, and Fisheries (MAFFF) a comprehensive database was developed to bring together climate, agriculture, market and crop yield statistics from 2014 to 2016.</a:t>
            </a:r>
          </a:p>
          <a:p>
            <a:pPr algn="just"/>
            <a:r>
              <a:rPr kumimoji="1" lang="en-US" altLang="ko-KR" sz="1200" dirty="0" err="1"/>
              <a:t>ToCSA</a:t>
            </a:r>
            <a:r>
              <a:rPr kumimoji="1" lang="en-US" altLang="ko-KR" sz="1200" dirty="0"/>
              <a:t> is a </a:t>
            </a:r>
            <a:r>
              <a:rPr kumimoji="1" lang="en-US" altLang="ko-KR" sz="1200" b="1" dirty="0"/>
              <a:t>web-based, mobile-compatible decision support system</a:t>
            </a:r>
            <a:r>
              <a:rPr kumimoji="1" lang="en-US" altLang="ko-KR" sz="1200" dirty="0"/>
              <a:t>, designed to support Tongan farmers in managing and planning for the impacts of climate variability on their crops and livelihoods. </a:t>
            </a:r>
            <a:r>
              <a:rPr kumimoji="1" lang="en-US" altLang="ko-KR" sz="1200" dirty="0" err="1"/>
              <a:t>ToCSA</a:t>
            </a:r>
            <a:r>
              <a:rPr kumimoji="1" lang="en-US" altLang="ko-KR" sz="1200" dirty="0"/>
              <a:t> hosts multiple </a:t>
            </a:r>
            <a:r>
              <a:rPr kumimoji="1" lang="en-US" altLang="ko-KR" sz="1200" dirty="0" err="1"/>
              <a:t>agro</a:t>
            </a:r>
            <a:r>
              <a:rPr kumimoji="1" lang="en-US" altLang="ko-KR" sz="1200" dirty="0"/>
              <a:t>-climate services and contains:</a:t>
            </a:r>
          </a:p>
          <a:p>
            <a:pPr algn="just"/>
            <a:endParaRPr kumimoji="1" lang="en-US" altLang="ko-KR" sz="1200" dirty="0"/>
          </a:p>
          <a:p>
            <a:pPr marL="171450" indent="-171450" algn="just">
              <a:buFont typeface="Arial" panose="020B0604020202020204" pitchFamily="34" charset="0"/>
              <a:buChar char="•"/>
            </a:pPr>
            <a:r>
              <a:rPr kumimoji="1" lang="en-US" altLang="ko-KR" sz="1200" dirty="0"/>
              <a:t>Weather Analysis / Seasonal Forecast</a:t>
            </a:r>
          </a:p>
          <a:p>
            <a:pPr marL="171450" indent="-171450" algn="just">
              <a:buFont typeface="Arial" panose="020B0604020202020204" pitchFamily="34" charset="0"/>
              <a:buChar char="•"/>
            </a:pPr>
            <a:r>
              <a:rPr kumimoji="1" lang="en-US" altLang="ko-KR" sz="1200" dirty="0"/>
              <a:t>Crop Yield Statistics</a:t>
            </a:r>
          </a:p>
          <a:p>
            <a:pPr marL="171450" indent="-171450" algn="just">
              <a:buFont typeface="Arial" panose="020B0604020202020204" pitchFamily="34" charset="0"/>
              <a:buChar char="•"/>
            </a:pPr>
            <a:r>
              <a:rPr kumimoji="1" lang="en-US" altLang="ko-KR" sz="1200" dirty="0"/>
              <a:t>Crop Yield Simulator</a:t>
            </a:r>
          </a:p>
          <a:p>
            <a:pPr marL="171450" indent="-171450" algn="just">
              <a:buFont typeface="Arial" panose="020B0604020202020204" pitchFamily="34" charset="0"/>
              <a:buChar char="•"/>
            </a:pPr>
            <a:r>
              <a:rPr kumimoji="1" lang="en-US" altLang="ko-KR" sz="1200" dirty="0"/>
              <a:t>Crop Disease Spray</a:t>
            </a:r>
          </a:p>
          <a:p>
            <a:pPr marL="171450" indent="-171450" algn="just">
              <a:buFont typeface="Arial" panose="020B0604020202020204" pitchFamily="34" charset="0"/>
              <a:buChar char="•"/>
            </a:pPr>
            <a:r>
              <a:rPr kumimoji="1" lang="en-US" altLang="ko-KR" sz="1200" dirty="0" err="1"/>
              <a:t>AgroMet</a:t>
            </a:r>
            <a:r>
              <a:rPr kumimoji="1" lang="en-US" altLang="ko-KR" sz="1200" dirty="0"/>
              <a:t> Indices</a:t>
            </a:r>
          </a:p>
          <a:p>
            <a:pPr marL="171450" indent="-171450" algn="just">
              <a:buFont typeface="Arial" panose="020B0604020202020204" pitchFamily="34" charset="0"/>
              <a:buChar char="•"/>
            </a:pPr>
            <a:r>
              <a:rPr kumimoji="1" lang="en-US" altLang="ko-KR" sz="1200" dirty="0"/>
              <a:t>Climate Smart Farming</a:t>
            </a:r>
          </a:p>
          <a:p>
            <a:pPr marL="171450" indent="-171450" algn="just">
              <a:buFont typeface="Arial" panose="020B0604020202020204" pitchFamily="34" charset="0"/>
              <a:buChar char="•"/>
            </a:pPr>
            <a:r>
              <a:rPr kumimoji="1" lang="en-US" altLang="ko-KR" sz="1200" dirty="0"/>
              <a:t>Soil Moisture Monitoring</a:t>
            </a:r>
            <a:endParaRPr kumimoji="1" lang="ko-KR" altLang="en-US" sz="1200" dirty="0"/>
          </a:p>
        </p:txBody>
      </p:sp>
      <p:grpSp>
        <p:nvGrpSpPr>
          <p:cNvPr id="4" name="그룹 3">
            <a:extLst>
              <a:ext uri="{FF2B5EF4-FFF2-40B4-BE49-F238E27FC236}">
                <a16:creationId xmlns:a16="http://schemas.microsoft.com/office/drawing/2014/main" id="{E84C211B-A4F2-6F43-958E-A1885668A578}"/>
              </a:ext>
            </a:extLst>
          </p:cNvPr>
          <p:cNvGrpSpPr/>
          <p:nvPr/>
        </p:nvGrpSpPr>
        <p:grpSpPr>
          <a:xfrm>
            <a:off x="5122798" y="1268760"/>
            <a:ext cx="6569429" cy="5408668"/>
            <a:chOff x="5122798" y="1268760"/>
            <a:chExt cx="6569429" cy="5408668"/>
          </a:xfrm>
        </p:grpSpPr>
        <p:pic>
          <p:nvPicPr>
            <p:cNvPr id="7" name="그림 21">
              <a:extLst>
                <a:ext uri="{FF2B5EF4-FFF2-40B4-BE49-F238E27FC236}">
                  <a16:creationId xmlns:a16="http://schemas.microsoft.com/office/drawing/2014/main" id="{E3A6A512-3EDD-5A4B-A509-C029EAC52780}"/>
                </a:ext>
              </a:extLst>
            </p:cNvPr>
            <p:cNvPicPr>
              <a:picLocks noChangeAspect="1"/>
            </p:cNvPicPr>
            <p:nvPr/>
          </p:nvPicPr>
          <p:blipFill>
            <a:blip r:embed="rId3"/>
            <a:stretch>
              <a:fillRect/>
            </a:stretch>
          </p:blipFill>
          <p:spPr>
            <a:xfrm>
              <a:off x="5122798" y="1268760"/>
              <a:ext cx="2465270" cy="4884350"/>
            </a:xfrm>
            <a:prstGeom prst="rect">
              <a:avLst/>
            </a:prstGeom>
          </p:spPr>
        </p:pic>
        <p:sp>
          <p:nvSpPr>
            <p:cNvPr id="8" name="Text Placeholder 5">
              <a:extLst>
                <a:ext uri="{FF2B5EF4-FFF2-40B4-BE49-F238E27FC236}">
                  <a16:creationId xmlns:a16="http://schemas.microsoft.com/office/drawing/2014/main" id="{FB073016-4784-9643-8630-23E2C8EDD617}"/>
                </a:ext>
              </a:extLst>
            </p:cNvPr>
            <p:cNvSpPr txBox="1">
              <a:spLocks/>
            </p:cNvSpPr>
            <p:nvPr/>
          </p:nvSpPr>
          <p:spPr>
            <a:xfrm>
              <a:off x="5122798" y="6165304"/>
              <a:ext cx="2465270" cy="512124"/>
            </a:xfrm>
            <a:prstGeom prst="rect">
              <a:avLst/>
            </a:prstGeom>
          </p:spPr>
          <p:txBody>
            <a:bodyPr/>
            <a:lstStyle>
              <a:lvl1pPr marL="342900" indent="-342900" algn="l" defTabSz="914400" rtl="0" eaLnBrk="1" latinLnBrk="1" hangingPunct="1">
                <a:spcBef>
                  <a:spcPct val="20000"/>
                </a:spcBef>
                <a:buFont typeface="Arial" pitchFamily="34" charset="0"/>
                <a:buChar char="•"/>
                <a:defRPr lang="ko-KR" altLang="en-US" sz="2500" kern="1200" smtClean="0">
                  <a:solidFill>
                    <a:schemeClr val="tx1"/>
                  </a:solidFill>
                  <a:latin typeface="HY견고딕" pitchFamily="18" charset="-127"/>
                  <a:ea typeface="HY견고딕" pitchFamily="18" charset="-127"/>
                  <a:cs typeface="+mn-cs"/>
                </a:defRPr>
              </a:lvl1pPr>
              <a:lvl2pPr marL="742950" indent="-285750" algn="l" defTabSz="914400" rtl="0" eaLnBrk="1" latinLnBrk="1" hangingPunct="1">
                <a:spcBef>
                  <a:spcPct val="20000"/>
                </a:spcBef>
                <a:buFont typeface="Arial" pitchFamily="34" charset="0"/>
                <a:buChar char="–"/>
                <a:defRPr lang="ko-KR" altLang="en-US" sz="1800" kern="1200" smtClean="0">
                  <a:solidFill>
                    <a:schemeClr val="tx1"/>
                  </a:solidFill>
                  <a:latin typeface="HY견고딕" pitchFamily="18" charset="-127"/>
                  <a:ea typeface="HY견고딕" pitchFamily="18" charset="-127"/>
                  <a:cs typeface="+mn-cs"/>
                </a:defRPr>
              </a:lvl2pPr>
              <a:lvl3pPr marL="1143000" indent="-228600" algn="l" defTabSz="914400" rtl="0" eaLnBrk="1" latinLnBrk="1" hangingPunct="1">
                <a:spcBef>
                  <a:spcPct val="20000"/>
                </a:spcBef>
                <a:buFont typeface="Arial" pitchFamily="34" charset="0"/>
                <a:buChar char="•"/>
                <a:defRPr lang="ko-KR" altLang="en-US" sz="1800" kern="1200" smtClean="0">
                  <a:solidFill>
                    <a:schemeClr val="tx1"/>
                  </a:solidFill>
                  <a:latin typeface="HY견고딕" pitchFamily="18" charset="-127"/>
                  <a:ea typeface="HY견고딕" pitchFamily="18" charset="-127"/>
                  <a:cs typeface="+mn-cs"/>
                </a:defRPr>
              </a:lvl3pPr>
              <a:lvl4pPr marL="1600200" indent="-228600" algn="l" defTabSz="914400" rtl="0" eaLnBrk="1" latinLnBrk="1" hangingPunct="1">
                <a:spcBef>
                  <a:spcPct val="20000"/>
                </a:spcBef>
                <a:buFont typeface="Arial" pitchFamily="34" charset="0"/>
                <a:buChar char="–"/>
                <a:defRPr lang="ko-KR" altLang="en-US" sz="1800" kern="1200" smtClean="0">
                  <a:solidFill>
                    <a:schemeClr val="tx1"/>
                  </a:solidFill>
                  <a:latin typeface="HY견고딕" pitchFamily="18" charset="-127"/>
                  <a:ea typeface="HY견고딕" pitchFamily="18" charset="-127"/>
                  <a:cs typeface="+mn-cs"/>
                </a:defRPr>
              </a:lvl4pPr>
              <a:lvl5pPr marL="2057400" indent="-228600" algn="l" defTabSz="914400" rtl="0" eaLnBrk="1" latinLnBrk="1" hangingPunct="1">
                <a:spcBef>
                  <a:spcPct val="20000"/>
                </a:spcBef>
                <a:buFont typeface="Arial" pitchFamily="34" charset="0"/>
                <a:buChar char="»"/>
                <a:defRPr lang="ko-KR" altLang="en-US" sz="1800" kern="1200">
                  <a:solidFill>
                    <a:schemeClr val="tx1"/>
                  </a:solidFill>
                  <a:latin typeface="HY견고딕" pitchFamily="18" charset="-127"/>
                  <a:ea typeface="HY견고딕" pitchFamily="18"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CA" sz="1400" dirty="0">
                  <a:latin typeface="Calibri" panose="020F0502020204030204" pitchFamily="34" charset="0"/>
                  <a:cs typeface="Calibri" panose="020F0502020204030204" pitchFamily="34" charset="0"/>
                </a:rPr>
                <a:t>Mobile view featuring </a:t>
              </a:r>
            </a:p>
            <a:p>
              <a:pPr marL="0" indent="0" algn="ctr">
                <a:buNone/>
              </a:pPr>
              <a:r>
                <a:rPr lang="en-CA" sz="1400" dirty="0">
                  <a:latin typeface="Calibri" panose="020F0502020204030204" pitchFamily="34" charset="0"/>
                  <a:cs typeface="Calibri" panose="020F0502020204030204" pitchFamily="34" charset="0"/>
                </a:rPr>
                <a:t>the Farm Diary</a:t>
              </a:r>
              <a:endParaRPr lang="en-US" sz="1400" dirty="0">
                <a:latin typeface="Calibri" panose="020F0502020204030204" pitchFamily="34" charset="0"/>
                <a:cs typeface="Calibri" panose="020F0502020204030204" pitchFamily="34" charset="0"/>
              </a:endParaRPr>
            </a:p>
          </p:txBody>
        </p:sp>
        <p:sp>
          <p:nvSpPr>
            <p:cNvPr id="20" name="Text Placeholder 67">
              <a:extLst>
                <a:ext uri="{FF2B5EF4-FFF2-40B4-BE49-F238E27FC236}">
                  <a16:creationId xmlns:a16="http://schemas.microsoft.com/office/drawing/2014/main" id="{0A2DE73D-141A-8348-98EA-5401939CE7B0}"/>
                </a:ext>
              </a:extLst>
            </p:cNvPr>
            <p:cNvSpPr txBox="1">
              <a:spLocks/>
            </p:cNvSpPr>
            <p:nvPr/>
          </p:nvSpPr>
          <p:spPr>
            <a:xfrm>
              <a:off x="7717141" y="6093296"/>
              <a:ext cx="3975086" cy="566406"/>
            </a:xfrm>
            <a:prstGeom prst="rect">
              <a:avLst/>
            </a:prstGeom>
          </p:spPr>
          <p:txBody>
            <a:bodyPr/>
            <a:lstStyle>
              <a:lvl1pPr marL="342900" indent="-342900" algn="l" defTabSz="914400" rtl="0" eaLnBrk="1" latinLnBrk="1" hangingPunct="1">
                <a:spcBef>
                  <a:spcPct val="20000"/>
                </a:spcBef>
                <a:buFont typeface="Arial" pitchFamily="34" charset="0"/>
                <a:buChar char="•"/>
                <a:defRPr lang="ko-KR" altLang="en-US" sz="2500" kern="1200" smtClean="0">
                  <a:solidFill>
                    <a:schemeClr val="tx1"/>
                  </a:solidFill>
                  <a:latin typeface="HY견고딕" pitchFamily="18" charset="-127"/>
                  <a:ea typeface="HY견고딕" pitchFamily="18" charset="-127"/>
                  <a:cs typeface="+mn-cs"/>
                </a:defRPr>
              </a:lvl1pPr>
              <a:lvl2pPr marL="742950" indent="-285750" algn="l" defTabSz="914400" rtl="0" eaLnBrk="1" latinLnBrk="1" hangingPunct="1">
                <a:spcBef>
                  <a:spcPct val="20000"/>
                </a:spcBef>
                <a:buFont typeface="Arial" pitchFamily="34" charset="0"/>
                <a:buChar char="–"/>
                <a:defRPr lang="ko-KR" altLang="en-US" sz="1800" kern="1200" smtClean="0">
                  <a:solidFill>
                    <a:schemeClr val="tx1"/>
                  </a:solidFill>
                  <a:latin typeface="HY견고딕" pitchFamily="18" charset="-127"/>
                  <a:ea typeface="HY견고딕" pitchFamily="18" charset="-127"/>
                  <a:cs typeface="+mn-cs"/>
                </a:defRPr>
              </a:lvl2pPr>
              <a:lvl3pPr marL="1143000" indent="-228600" algn="l" defTabSz="914400" rtl="0" eaLnBrk="1" latinLnBrk="1" hangingPunct="1">
                <a:spcBef>
                  <a:spcPct val="20000"/>
                </a:spcBef>
                <a:buFont typeface="Arial" pitchFamily="34" charset="0"/>
                <a:buChar char="•"/>
                <a:defRPr lang="ko-KR" altLang="en-US" sz="1800" kern="1200" smtClean="0">
                  <a:solidFill>
                    <a:schemeClr val="tx1"/>
                  </a:solidFill>
                  <a:latin typeface="HY견고딕" pitchFamily="18" charset="-127"/>
                  <a:ea typeface="HY견고딕" pitchFamily="18" charset="-127"/>
                  <a:cs typeface="+mn-cs"/>
                </a:defRPr>
              </a:lvl3pPr>
              <a:lvl4pPr marL="1600200" indent="-228600" algn="l" defTabSz="914400" rtl="0" eaLnBrk="1" latinLnBrk="1" hangingPunct="1">
                <a:spcBef>
                  <a:spcPct val="20000"/>
                </a:spcBef>
                <a:buFont typeface="Arial" pitchFamily="34" charset="0"/>
                <a:buChar char="–"/>
                <a:defRPr lang="ko-KR" altLang="en-US" sz="1800" kern="1200" smtClean="0">
                  <a:solidFill>
                    <a:schemeClr val="tx1"/>
                  </a:solidFill>
                  <a:latin typeface="HY견고딕" pitchFamily="18" charset="-127"/>
                  <a:ea typeface="HY견고딕" pitchFamily="18" charset="-127"/>
                  <a:cs typeface="+mn-cs"/>
                </a:defRPr>
              </a:lvl4pPr>
              <a:lvl5pPr marL="2057400" indent="-228600" algn="l" defTabSz="914400" rtl="0" eaLnBrk="1" latinLnBrk="1" hangingPunct="1">
                <a:spcBef>
                  <a:spcPct val="20000"/>
                </a:spcBef>
                <a:buFont typeface="Arial" pitchFamily="34" charset="0"/>
                <a:buChar char="»"/>
                <a:defRPr lang="ko-KR" altLang="en-US" sz="1800" kern="1200">
                  <a:solidFill>
                    <a:schemeClr val="tx1"/>
                  </a:solidFill>
                  <a:latin typeface="HY견고딕" pitchFamily="18" charset="-127"/>
                  <a:ea typeface="HY견고딕" pitchFamily="18"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CA" sz="1400" dirty="0">
                  <a:latin typeface="Calibri" panose="020F0502020204030204" pitchFamily="34" charset="0"/>
                  <a:cs typeface="Calibri" panose="020F0502020204030204" pitchFamily="34" charset="0"/>
                </a:rPr>
                <a:t>Tonga Climate Services for Agriculture:</a:t>
              </a:r>
            </a:p>
            <a:p>
              <a:pPr marL="0" indent="0" algn="ctr">
                <a:buNone/>
              </a:pPr>
              <a:r>
                <a:rPr lang="en-CA" sz="1400" dirty="0" err="1">
                  <a:latin typeface="Calibri" panose="020F0502020204030204" pitchFamily="34" charset="0"/>
                  <a:cs typeface="Calibri" panose="020F0502020204030204" pitchFamily="34" charset="0"/>
                </a:rPr>
                <a:t>AgroMet</a:t>
              </a:r>
              <a:r>
                <a:rPr lang="en-CA" sz="1400" dirty="0">
                  <a:latin typeface="Calibri" panose="020F0502020204030204" pitchFamily="34" charset="0"/>
                  <a:cs typeface="Calibri" panose="020F0502020204030204" pitchFamily="34" charset="0"/>
                </a:rPr>
                <a:t> Indices </a:t>
              </a:r>
            </a:p>
          </p:txBody>
        </p:sp>
        <p:pic>
          <p:nvPicPr>
            <p:cNvPr id="31" name="그림 30" descr="스크린샷이(가) 표시된 사진&#10;&#10;자동 생성된 설명">
              <a:extLst>
                <a:ext uri="{FF2B5EF4-FFF2-40B4-BE49-F238E27FC236}">
                  <a16:creationId xmlns:a16="http://schemas.microsoft.com/office/drawing/2014/main" id="{0FBB178A-ECBC-1A46-8FC8-63DD68A87A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7140" y="1360250"/>
              <a:ext cx="3975086" cy="4733047"/>
            </a:xfrm>
            <a:prstGeom prst="rect">
              <a:avLst/>
            </a:prstGeom>
          </p:spPr>
        </p:pic>
      </p:grpSp>
      <p:grpSp>
        <p:nvGrpSpPr>
          <p:cNvPr id="3" name="그룹 2">
            <a:extLst>
              <a:ext uri="{FF2B5EF4-FFF2-40B4-BE49-F238E27FC236}">
                <a16:creationId xmlns:a16="http://schemas.microsoft.com/office/drawing/2014/main" id="{ED4D129A-C4CD-B041-803E-6CEB028A06BE}"/>
              </a:ext>
            </a:extLst>
          </p:cNvPr>
          <p:cNvGrpSpPr/>
          <p:nvPr/>
        </p:nvGrpSpPr>
        <p:grpSpPr>
          <a:xfrm>
            <a:off x="331470" y="4821130"/>
            <a:ext cx="4540882" cy="1844104"/>
            <a:chOff x="331470" y="4821130"/>
            <a:chExt cx="4540882" cy="1844104"/>
          </a:xfrm>
        </p:grpSpPr>
        <p:pic>
          <p:nvPicPr>
            <p:cNvPr id="24" name="그림 23" descr="실내, 벽, 테이블, 사람이(가) 표시된 사진&#10;&#10;자동 생성된 설명">
              <a:extLst>
                <a:ext uri="{FF2B5EF4-FFF2-40B4-BE49-F238E27FC236}">
                  <a16:creationId xmlns:a16="http://schemas.microsoft.com/office/drawing/2014/main" id="{5DBA34FD-C8D8-504B-8F9A-2668C8ACF2C8}"/>
                </a:ext>
              </a:extLst>
            </p:cNvPr>
            <p:cNvPicPr>
              <a:picLocks noChangeAspect="1"/>
            </p:cNvPicPr>
            <p:nvPr/>
          </p:nvPicPr>
          <p:blipFill rotWithShape="1">
            <a:blip r:embed="rId5">
              <a:extLst>
                <a:ext uri="{28A0092B-C50C-407E-A947-70E740481C1C}">
                  <a14:useLocalDpi xmlns:a14="http://schemas.microsoft.com/office/drawing/2010/main" val="0"/>
                </a:ext>
              </a:extLst>
            </a:blip>
            <a:srcRect l="6061" r="7716" b="8344"/>
            <a:stretch/>
          </p:blipFill>
          <p:spPr>
            <a:xfrm>
              <a:off x="499774" y="4821130"/>
              <a:ext cx="2262754" cy="1344174"/>
            </a:xfrm>
            <a:prstGeom prst="rect">
              <a:avLst/>
            </a:prstGeom>
          </p:spPr>
        </p:pic>
        <p:pic>
          <p:nvPicPr>
            <p:cNvPr id="26" name="그림 25" descr="실외, 담장, 하늘, 잔디이(가) 표시된 사진&#10;&#10;자동 생성된 설명">
              <a:extLst>
                <a:ext uri="{FF2B5EF4-FFF2-40B4-BE49-F238E27FC236}">
                  <a16:creationId xmlns:a16="http://schemas.microsoft.com/office/drawing/2014/main" id="{85CE8EED-EC44-864F-AC0E-AEB44E222BE6}"/>
                </a:ext>
              </a:extLst>
            </p:cNvPr>
            <p:cNvPicPr>
              <a:picLocks noChangeAspect="1"/>
            </p:cNvPicPr>
            <p:nvPr/>
          </p:nvPicPr>
          <p:blipFill rotWithShape="1">
            <a:blip r:embed="rId6">
              <a:extLst>
                <a:ext uri="{28A0092B-C50C-407E-A947-70E740481C1C}">
                  <a14:useLocalDpi xmlns:a14="http://schemas.microsoft.com/office/drawing/2010/main" val="0"/>
                </a:ext>
              </a:extLst>
            </a:blip>
            <a:srcRect b="13089"/>
            <a:stretch/>
          </p:blipFill>
          <p:spPr>
            <a:xfrm>
              <a:off x="2796740" y="4821130"/>
              <a:ext cx="2075612" cy="1344174"/>
            </a:xfrm>
            <a:prstGeom prst="rect">
              <a:avLst/>
            </a:prstGeom>
          </p:spPr>
        </p:pic>
        <p:sp>
          <p:nvSpPr>
            <p:cNvPr id="32" name="Text Placeholder 5">
              <a:extLst>
                <a:ext uri="{FF2B5EF4-FFF2-40B4-BE49-F238E27FC236}">
                  <a16:creationId xmlns:a16="http://schemas.microsoft.com/office/drawing/2014/main" id="{4B822EAA-076E-0F4A-BC47-1E1CFF901F10}"/>
                </a:ext>
              </a:extLst>
            </p:cNvPr>
            <p:cNvSpPr txBox="1">
              <a:spLocks/>
            </p:cNvSpPr>
            <p:nvPr/>
          </p:nvSpPr>
          <p:spPr>
            <a:xfrm>
              <a:off x="331470" y="6153110"/>
              <a:ext cx="2465270" cy="512124"/>
            </a:xfrm>
            <a:prstGeom prst="rect">
              <a:avLst/>
            </a:prstGeom>
          </p:spPr>
          <p:txBody>
            <a:bodyPr/>
            <a:lstStyle>
              <a:lvl1pPr marL="342900" indent="-342900" algn="l" defTabSz="914400" rtl="0" eaLnBrk="1" latinLnBrk="1" hangingPunct="1">
                <a:spcBef>
                  <a:spcPct val="20000"/>
                </a:spcBef>
                <a:buFont typeface="Arial" pitchFamily="34" charset="0"/>
                <a:buChar char="•"/>
                <a:defRPr lang="ko-KR" altLang="en-US" sz="2500" kern="1200" smtClean="0">
                  <a:solidFill>
                    <a:schemeClr val="tx1"/>
                  </a:solidFill>
                  <a:latin typeface="HY견고딕" pitchFamily="18" charset="-127"/>
                  <a:ea typeface="HY견고딕" pitchFamily="18" charset="-127"/>
                  <a:cs typeface="+mn-cs"/>
                </a:defRPr>
              </a:lvl1pPr>
              <a:lvl2pPr marL="742950" indent="-285750" algn="l" defTabSz="914400" rtl="0" eaLnBrk="1" latinLnBrk="1" hangingPunct="1">
                <a:spcBef>
                  <a:spcPct val="20000"/>
                </a:spcBef>
                <a:buFont typeface="Arial" pitchFamily="34" charset="0"/>
                <a:buChar char="–"/>
                <a:defRPr lang="ko-KR" altLang="en-US" sz="1800" kern="1200" smtClean="0">
                  <a:solidFill>
                    <a:schemeClr val="tx1"/>
                  </a:solidFill>
                  <a:latin typeface="HY견고딕" pitchFamily="18" charset="-127"/>
                  <a:ea typeface="HY견고딕" pitchFamily="18" charset="-127"/>
                  <a:cs typeface="+mn-cs"/>
                </a:defRPr>
              </a:lvl2pPr>
              <a:lvl3pPr marL="1143000" indent="-228600" algn="l" defTabSz="914400" rtl="0" eaLnBrk="1" latinLnBrk="1" hangingPunct="1">
                <a:spcBef>
                  <a:spcPct val="20000"/>
                </a:spcBef>
                <a:buFont typeface="Arial" pitchFamily="34" charset="0"/>
                <a:buChar char="•"/>
                <a:defRPr lang="ko-KR" altLang="en-US" sz="1800" kern="1200" smtClean="0">
                  <a:solidFill>
                    <a:schemeClr val="tx1"/>
                  </a:solidFill>
                  <a:latin typeface="HY견고딕" pitchFamily="18" charset="-127"/>
                  <a:ea typeface="HY견고딕" pitchFamily="18" charset="-127"/>
                  <a:cs typeface="+mn-cs"/>
                </a:defRPr>
              </a:lvl3pPr>
              <a:lvl4pPr marL="1600200" indent="-228600" algn="l" defTabSz="914400" rtl="0" eaLnBrk="1" latinLnBrk="1" hangingPunct="1">
                <a:spcBef>
                  <a:spcPct val="20000"/>
                </a:spcBef>
                <a:buFont typeface="Arial" pitchFamily="34" charset="0"/>
                <a:buChar char="–"/>
                <a:defRPr lang="ko-KR" altLang="en-US" sz="1800" kern="1200" smtClean="0">
                  <a:solidFill>
                    <a:schemeClr val="tx1"/>
                  </a:solidFill>
                  <a:latin typeface="HY견고딕" pitchFamily="18" charset="-127"/>
                  <a:ea typeface="HY견고딕" pitchFamily="18" charset="-127"/>
                  <a:cs typeface="+mn-cs"/>
                </a:defRPr>
              </a:lvl4pPr>
              <a:lvl5pPr marL="2057400" indent="-228600" algn="l" defTabSz="914400" rtl="0" eaLnBrk="1" latinLnBrk="1" hangingPunct="1">
                <a:spcBef>
                  <a:spcPct val="20000"/>
                </a:spcBef>
                <a:buFont typeface="Arial" pitchFamily="34" charset="0"/>
                <a:buChar char="»"/>
                <a:defRPr lang="ko-KR" altLang="en-US" sz="1800" kern="1200">
                  <a:solidFill>
                    <a:schemeClr val="tx1"/>
                  </a:solidFill>
                  <a:latin typeface="HY견고딕" pitchFamily="18" charset="-127"/>
                  <a:ea typeface="HY견고딕" pitchFamily="18"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ko-KR" sz="1400" dirty="0">
                  <a:latin typeface="Calibri" panose="020F0502020204030204" pitchFamily="34" charset="0"/>
                  <a:cs typeface="Calibri" panose="020F0502020204030204" pitchFamily="34" charset="0"/>
                </a:rPr>
                <a:t>With Tonga government officials</a:t>
              </a:r>
              <a:endParaRPr lang="en-US" sz="1400" dirty="0">
                <a:latin typeface="Calibri" panose="020F0502020204030204" pitchFamily="34" charset="0"/>
                <a:cs typeface="Calibri" panose="020F0502020204030204" pitchFamily="34" charset="0"/>
              </a:endParaRPr>
            </a:p>
          </p:txBody>
        </p:sp>
        <p:sp>
          <p:nvSpPr>
            <p:cNvPr id="33" name="Text Placeholder 5">
              <a:extLst>
                <a:ext uri="{FF2B5EF4-FFF2-40B4-BE49-F238E27FC236}">
                  <a16:creationId xmlns:a16="http://schemas.microsoft.com/office/drawing/2014/main" id="{58E93B0F-E903-A248-A6FF-1BF46DA53CF9}"/>
                </a:ext>
              </a:extLst>
            </p:cNvPr>
            <p:cNvSpPr txBox="1">
              <a:spLocks/>
            </p:cNvSpPr>
            <p:nvPr/>
          </p:nvSpPr>
          <p:spPr>
            <a:xfrm>
              <a:off x="2796740" y="6147578"/>
              <a:ext cx="2075612" cy="512124"/>
            </a:xfrm>
            <a:prstGeom prst="rect">
              <a:avLst/>
            </a:prstGeom>
          </p:spPr>
          <p:txBody>
            <a:bodyPr/>
            <a:lstStyle>
              <a:lvl1pPr marL="342900" indent="-342900" algn="l" defTabSz="914400" rtl="0" eaLnBrk="1" latinLnBrk="1" hangingPunct="1">
                <a:spcBef>
                  <a:spcPct val="20000"/>
                </a:spcBef>
                <a:buFont typeface="Arial" pitchFamily="34" charset="0"/>
                <a:buChar char="•"/>
                <a:defRPr lang="ko-KR" altLang="en-US" sz="2500" kern="1200" smtClean="0">
                  <a:solidFill>
                    <a:schemeClr val="tx1"/>
                  </a:solidFill>
                  <a:latin typeface="HY견고딕" pitchFamily="18" charset="-127"/>
                  <a:ea typeface="HY견고딕" pitchFamily="18" charset="-127"/>
                  <a:cs typeface="+mn-cs"/>
                </a:defRPr>
              </a:lvl1pPr>
              <a:lvl2pPr marL="742950" indent="-285750" algn="l" defTabSz="914400" rtl="0" eaLnBrk="1" latinLnBrk="1" hangingPunct="1">
                <a:spcBef>
                  <a:spcPct val="20000"/>
                </a:spcBef>
                <a:buFont typeface="Arial" pitchFamily="34" charset="0"/>
                <a:buChar char="–"/>
                <a:defRPr lang="ko-KR" altLang="en-US" sz="1800" kern="1200" smtClean="0">
                  <a:solidFill>
                    <a:schemeClr val="tx1"/>
                  </a:solidFill>
                  <a:latin typeface="HY견고딕" pitchFamily="18" charset="-127"/>
                  <a:ea typeface="HY견고딕" pitchFamily="18" charset="-127"/>
                  <a:cs typeface="+mn-cs"/>
                </a:defRPr>
              </a:lvl2pPr>
              <a:lvl3pPr marL="1143000" indent="-228600" algn="l" defTabSz="914400" rtl="0" eaLnBrk="1" latinLnBrk="1" hangingPunct="1">
                <a:spcBef>
                  <a:spcPct val="20000"/>
                </a:spcBef>
                <a:buFont typeface="Arial" pitchFamily="34" charset="0"/>
                <a:buChar char="•"/>
                <a:defRPr lang="ko-KR" altLang="en-US" sz="1800" kern="1200" smtClean="0">
                  <a:solidFill>
                    <a:schemeClr val="tx1"/>
                  </a:solidFill>
                  <a:latin typeface="HY견고딕" pitchFamily="18" charset="-127"/>
                  <a:ea typeface="HY견고딕" pitchFamily="18" charset="-127"/>
                  <a:cs typeface="+mn-cs"/>
                </a:defRPr>
              </a:lvl3pPr>
              <a:lvl4pPr marL="1600200" indent="-228600" algn="l" defTabSz="914400" rtl="0" eaLnBrk="1" latinLnBrk="1" hangingPunct="1">
                <a:spcBef>
                  <a:spcPct val="20000"/>
                </a:spcBef>
                <a:buFont typeface="Arial" pitchFamily="34" charset="0"/>
                <a:buChar char="–"/>
                <a:defRPr lang="ko-KR" altLang="en-US" sz="1800" kern="1200" smtClean="0">
                  <a:solidFill>
                    <a:schemeClr val="tx1"/>
                  </a:solidFill>
                  <a:latin typeface="HY견고딕" pitchFamily="18" charset="-127"/>
                  <a:ea typeface="HY견고딕" pitchFamily="18" charset="-127"/>
                  <a:cs typeface="+mn-cs"/>
                </a:defRPr>
              </a:lvl4pPr>
              <a:lvl5pPr marL="2057400" indent="-228600" algn="l" defTabSz="914400" rtl="0" eaLnBrk="1" latinLnBrk="1" hangingPunct="1">
                <a:spcBef>
                  <a:spcPct val="20000"/>
                </a:spcBef>
                <a:buFont typeface="Arial" pitchFamily="34" charset="0"/>
                <a:buChar char="»"/>
                <a:defRPr lang="ko-KR" altLang="en-US" sz="1800" kern="1200">
                  <a:solidFill>
                    <a:schemeClr val="tx1"/>
                  </a:solidFill>
                  <a:latin typeface="HY견고딕" pitchFamily="18" charset="-127"/>
                  <a:ea typeface="HY견고딕" pitchFamily="18"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ko-KR" sz="1400" dirty="0">
                  <a:latin typeface="Calibri" panose="020F0502020204030204" pitchFamily="34" charset="0"/>
                  <a:cs typeface="Calibri" panose="020F0502020204030204" pitchFamily="34" charset="0"/>
                </a:rPr>
                <a:t>AWS on-site check</a:t>
              </a:r>
              <a:endParaRPr lang="en-US" sz="14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44493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82A9C5C-411F-4550-AAD9-50820BD75E38}"/>
              </a:ext>
            </a:extLst>
          </p:cNvPr>
          <p:cNvSpPr txBox="1"/>
          <p:nvPr/>
        </p:nvSpPr>
        <p:spPr>
          <a:xfrm>
            <a:off x="19711" y="611396"/>
            <a:ext cx="1251753" cy="369332"/>
          </a:xfrm>
          <a:prstGeom prst="rect">
            <a:avLst/>
          </a:prstGeom>
          <a:noFill/>
        </p:spPr>
        <p:txBody>
          <a:bodyPr wrap="none" rtlCol="0">
            <a:spAutoFit/>
          </a:bodyPr>
          <a:lstStyle/>
          <a:p>
            <a:r>
              <a:rPr lang="en-US" altLang="ko-KR" b="1" dirty="0">
                <a:solidFill>
                  <a:schemeClr val="bg1"/>
                </a:solidFill>
                <a:effectLst>
                  <a:outerShdw blurRad="38100" dist="38100" dir="2700000" algn="tl">
                    <a:srgbClr val="000000">
                      <a:alpha val="43137"/>
                    </a:srgbClr>
                  </a:outerShdw>
                </a:effectLst>
                <a:latin typeface="Calibri" pitchFamily="34" charset="0"/>
                <a:cs typeface="Calibri" pitchFamily="34" charset="0"/>
              </a:rPr>
              <a:t>Our People</a:t>
            </a:r>
          </a:p>
        </p:txBody>
      </p:sp>
      <p:sp>
        <p:nvSpPr>
          <p:cNvPr id="2" name="내용 개체 틀 2">
            <a:extLst>
              <a:ext uri="{FF2B5EF4-FFF2-40B4-BE49-F238E27FC236}">
                <a16:creationId xmlns:a16="http://schemas.microsoft.com/office/drawing/2014/main" id="{878909E0-E3B7-4C52-A728-F97997D8C37B}"/>
              </a:ext>
            </a:extLst>
          </p:cNvPr>
          <p:cNvSpPr txBox="1">
            <a:spLocks/>
          </p:cNvSpPr>
          <p:nvPr/>
        </p:nvSpPr>
        <p:spPr>
          <a:xfrm>
            <a:off x="839416" y="1052736"/>
            <a:ext cx="10153128" cy="369332"/>
          </a:xfrm>
          <a:prstGeom prst="rect">
            <a:avLst/>
          </a:prstGeom>
        </p:spPr>
        <p:txBody>
          <a:bodyPr>
            <a:noAutofit/>
          </a:bodyPr>
          <a:lstStyle>
            <a:lvl1pPr marL="342657" indent="-342657" algn="l" defTabSz="913753"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424" indent="-285548" algn="l" defTabSz="913753"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2191" indent="-228437" algn="l" defTabSz="913753"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599067" indent="-228437" algn="l" defTabSz="913753"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5943" indent="-228437" algn="l" defTabSz="913753"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2820" indent="-228437" algn="l" defTabSz="913753"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69696" indent="-228437" algn="l" defTabSz="913753"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6573" indent="-228437" algn="l" defTabSz="913753"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3448" indent="-228437" algn="l" defTabSz="913753"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342900" algn="just" defTabSz="914400">
              <a:buNone/>
            </a:pPr>
            <a:r>
              <a:rPr lang="en-US" altLang="ko-KR" sz="1400" b="1" dirty="0">
                <a:solidFill>
                  <a:prstClr val="black"/>
                </a:solidFill>
                <a:latin typeface="Calibri" panose="020F0502020204030204" pitchFamily="34" charset="0"/>
                <a:cs typeface="Calibri" pitchFamily="34" charset="0"/>
              </a:rPr>
              <a:t> EPINET</a:t>
            </a:r>
            <a:r>
              <a:rPr lang="en-US" altLang="ko-KR" sz="1400" dirty="0">
                <a:solidFill>
                  <a:prstClr val="black"/>
                </a:solidFill>
                <a:latin typeface="Calibri" panose="020F0502020204030204" pitchFamily="34" charset="0"/>
                <a:cs typeface="Calibri" pitchFamily="34" charset="0"/>
              </a:rPr>
              <a:t> is comprised of experts with more than 10 years of specialized field experience in </a:t>
            </a:r>
            <a:r>
              <a:rPr lang="en-US" altLang="ko-KR" sz="1400" b="1" dirty="0">
                <a:solidFill>
                  <a:prstClr val="black"/>
                </a:solidFill>
                <a:latin typeface="Calibri" panose="020F0502020204030204" pitchFamily="34" charset="0"/>
                <a:cs typeface="Calibri" pitchFamily="34" charset="0"/>
              </a:rPr>
              <a:t>agrobiology and computer programming.</a:t>
            </a:r>
            <a:endParaRPr lang="en-US" altLang="ko-KR" sz="1400" dirty="0">
              <a:solidFill>
                <a:prstClr val="black"/>
              </a:solidFill>
              <a:latin typeface="Calibri" panose="020F0502020204030204" pitchFamily="34" charset="0"/>
              <a:cs typeface="Calibri" pitchFamily="34" charset="0"/>
            </a:endParaRPr>
          </a:p>
        </p:txBody>
      </p:sp>
      <p:pic>
        <p:nvPicPr>
          <p:cNvPr id="7" name="그림 6" descr="사람, 사진, 표시중, 사람들이(가) 표시된 사진&#10;&#10;자동 생성된 설명">
            <a:extLst>
              <a:ext uri="{FF2B5EF4-FFF2-40B4-BE49-F238E27FC236}">
                <a16:creationId xmlns:a16="http://schemas.microsoft.com/office/drawing/2014/main" id="{9DD36306-2FA4-2942-8774-8C69B3F17E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416" y="1392116"/>
            <a:ext cx="10056440" cy="4773188"/>
          </a:xfrm>
          <a:prstGeom prst="rect">
            <a:avLst/>
          </a:prstGeom>
        </p:spPr>
      </p:pic>
      <p:sp>
        <p:nvSpPr>
          <p:cNvPr id="8" name="제목 5">
            <a:extLst>
              <a:ext uri="{FF2B5EF4-FFF2-40B4-BE49-F238E27FC236}">
                <a16:creationId xmlns:a16="http://schemas.microsoft.com/office/drawing/2014/main" id="{B584411F-19D4-421D-8B44-709FEA0B88D1}"/>
              </a:ext>
            </a:extLst>
          </p:cNvPr>
          <p:cNvSpPr txBox="1">
            <a:spLocks/>
          </p:cNvSpPr>
          <p:nvPr/>
        </p:nvSpPr>
        <p:spPr>
          <a:xfrm>
            <a:off x="791072" y="3429000"/>
            <a:ext cx="10153128" cy="369332"/>
          </a:xfrm>
          <a:prstGeom prst="rect">
            <a:avLst/>
          </a:prstGeom>
        </p:spPr>
        <p:txBody>
          <a:bodyPr anchor="ctr"/>
          <a:lstStyle>
            <a:lvl1pPr algn="l" defTabSz="914400" rtl="0" eaLnBrk="1" fontAlgn="base" latinLnBrk="1" hangingPunct="1">
              <a:spcBef>
                <a:spcPct val="0"/>
              </a:spcBef>
              <a:spcAft>
                <a:spcPct val="0"/>
              </a:spcAft>
              <a:buClr>
                <a:schemeClr val="hlink"/>
              </a:buClr>
              <a:buFont typeface="굴림체" pitchFamily="49" charset="-127"/>
              <a:buNone/>
              <a:defRPr kumimoji="1" lang="ko-KR" altLang="en-US" sz="3500" kern="1200" dirty="0">
                <a:solidFill>
                  <a:schemeClr val="bg1"/>
                </a:solidFill>
                <a:latin typeface="HY견고딕" pitchFamily="18" charset="-127"/>
                <a:ea typeface="HY견고딕" pitchFamily="18" charset="-127"/>
                <a:cs typeface="+mj-cs"/>
              </a:defRPr>
            </a:lvl1pPr>
          </a:lstStyle>
          <a:p>
            <a:pPr algn="ctr"/>
            <a:r>
              <a:rPr lang="en-US" altLang="ko-KR" sz="4400" b="1"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Thank you</a:t>
            </a:r>
            <a:r>
              <a:rPr lang="ko-KR" altLang="en-US" sz="4400" b="1"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ko-KR" sz="4400" b="1"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your attention!</a:t>
            </a:r>
            <a:endParaRPr lang="en-US" sz="4400" b="1"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229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5EED90-D1BB-E24A-974D-807E93ACEBCA}"/>
              </a:ext>
            </a:extLst>
          </p:cNvPr>
          <p:cNvSpPr txBox="1"/>
          <p:nvPr/>
        </p:nvSpPr>
        <p:spPr>
          <a:xfrm>
            <a:off x="36066" y="611396"/>
            <a:ext cx="920445" cy="369332"/>
          </a:xfrm>
          <a:prstGeom prst="rect">
            <a:avLst/>
          </a:prstGeom>
          <a:noFill/>
        </p:spPr>
        <p:txBody>
          <a:bodyPr wrap="none" rtlCol="0">
            <a:spAutoFit/>
          </a:bodyPr>
          <a:lstStyle/>
          <a:p>
            <a:r>
              <a:rPr lang="en-US" altLang="ko-KR" b="1" dirty="0">
                <a:solidFill>
                  <a:schemeClr val="bg1"/>
                </a:solidFill>
                <a:effectLst>
                  <a:outerShdw blurRad="38100" dist="38100" dir="2700000" algn="tl">
                    <a:srgbClr val="000000">
                      <a:alpha val="43137"/>
                    </a:srgbClr>
                  </a:outerShdw>
                </a:effectLst>
                <a:latin typeface="Calibri" pitchFamily="34" charset="0"/>
                <a:cs typeface="Calibri" pitchFamily="34" charset="0"/>
              </a:rPr>
              <a:t>Spin off</a:t>
            </a:r>
          </a:p>
        </p:txBody>
      </p:sp>
      <p:sp>
        <p:nvSpPr>
          <p:cNvPr id="4" name="내용 개체 틀 2">
            <a:extLst>
              <a:ext uri="{FF2B5EF4-FFF2-40B4-BE49-F238E27FC236}">
                <a16:creationId xmlns:a16="http://schemas.microsoft.com/office/drawing/2014/main" id="{BE0A3831-7649-FC4E-AAE6-267F1E001A81}"/>
              </a:ext>
            </a:extLst>
          </p:cNvPr>
          <p:cNvSpPr txBox="1">
            <a:spLocks/>
          </p:cNvSpPr>
          <p:nvPr/>
        </p:nvSpPr>
        <p:spPr>
          <a:xfrm>
            <a:off x="119336" y="1063332"/>
            <a:ext cx="4176464" cy="600595"/>
          </a:xfrm>
          <a:prstGeom prst="rect">
            <a:avLst/>
          </a:prstGeom>
        </p:spPr>
        <p:txBody>
          <a:bodyPr>
            <a:noAutofit/>
          </a:bodyPr>
          <a:lstStyle>
            <a:lvl1pPr marL="342657" indent="-342657" algn="l" defTabSz="913753"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424" indent="-285548" algn="l" defTabSz="913753"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2191" indent="-228437" algn="l" defTabSz="913753"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599067" indent="-228437" algn="l" defTabSz="913753"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5943" indent="-228437" algn="l" defTabSz="913753"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2820" indent="-228437" algn="l" defTabSz="913753"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69696" indent="-228437" algn="l" defTabSz="913753"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6573" indent="-228437" algn="l" defTabSz="913753"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3448" indent="-228437" algn="l" defTabSz="913753"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lvl="0" indent="-342900" algn="just" defTabSz="914400">
              <a:buNone/>
            </a:pPr>
            <a:r>
              <a:rPr lang="en-US" altLang="ko-KR" sz="1200" b="1" dirty="0">
                <a:latin typeface="Calibri" panose="020F0502020204030204" pitchFamily="34" charset="0"/>
                <a:cs typeface="Calibri" pitchFamily="34" charset="0"/>
              </a:rPr>
              <a:t> EPINET</a:t>
            </a:r>
            <a:r>
              <a:rPr lang="en-US" altLang="ko-KR" sz="1200" dirty="0">
                <a:latin typeface="Calibri" panose="020F0502020204030204" pitchFamily="34" charset="0"/>
                <a:cs typeface="Calibri" pitchFamily="34" charset="0"/>
              </a:rPr>
              <a:t> was founded as a venture business of </a:t>
            </a:r>
            <a:r>
              <a:rPr lang="en-US" altLang="ko-KR" sz="1200" b="1" dirty="0">
                <a:latin typeface="Calibri" panose="020F0502020204030204" pitchFamily="34" charset="0"/>
                <a:cs typeface="Calibri" pitchFamily="34" charset="0"/>
              </a:rPr>
              <a:t>the plant disease epidemiology laboratory(PDEL) of Seoul National University</a:t>
            </a:r>
            <a:r>
              <a:rPr lang="en-US" altLang="ko-KR" sz="1200" dirty="0">
                <a:latin typeface="Calibri" panose="020F0502020204030204" pitchFamily="34" charset="0"/>
                <a:cs typeface="Calibri" pitchFamily="34" charset="0"/>
              </a:rPr>
              <a:t> in 2002, which was the same year as the FIFA World Cup hosted by Korea.</a:t>
            </a:r>
            <a:endParaRPr lang="en-US" altLang="ko-KR" sz="1200" dirty="0">
              <a:solidFill>
                <a:srgbClr val="FF0000"/>
              </a:solidFill>
              <a:latin typeface="Calibri" panose="020F0502020204030204" pitchFamily="34" charset="0"/>
              <a:cs typeface="Calibri" pitchFamily="34" charset="0"/>
            </a:endParaRPr>
          </a:p>
        </p:txBody>
      </p:sp>
      <p:pic>
        <p:nvPicPr>
          <p:cNvPr id="7" name="그림 6" descr="텍스트, 지도이(가) 표시된 사진&#10;&#10;자동 생성된 설명">
            <a:extLst>
              <a:ext uri="{FF2B5EF4-FFF2-40B4-BE49-F238E27FC236}">
                <a16:creationId xmlns:a16="http://schemas.microsoft.com/office/drawing/2014/main" id="{35ECD80B-AFD9-BA42-B3A7-EE997C86A4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1684" y="2705730"/>
            <a:ext cx="3735599" cy="3387566"/>
          </a:xfrm>
          <a:prstGeom prst="rect">
            <a:avLst/>
          </a:prstGeom>
        </p:spPr>
      </p:pic>
      <p:pic>
        <p:nvPicPr>
          <p:cNvPr id="9" name="그림 8" descr="스크린샷이(가) 표시된 사진&#10;&#10;자동 생성된 설명">
            <a:extLst>
              <a:ext uri="{FF2B5EF4-FFF2-40B4-BE49-F238E27FC236}">
                <a16:creationId xmlns:a16="http://schemas.microsoft.com/office/drawing/2014/main" id="{B0495BF9-F5B7-3546-A060-5AB2B9A0A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8076" y="1112727"/>
            <a:ext cx="3552580" cy="2676313"/>
          </a:xfrm>
          <a:prstGeom prst="rect">
            <a:avLst/>
          </a:prstGeom>
        </p:spPr>
      </p:pic>
      <p:sp>
        <p:nvSpPr>
          <p:cNvPr id="10" name="TextBox 9">
            <a:extLst>
              <a:ext uri="{FF2B5EF4-FFF2-40B4-BE49-F238E27FC236}">
                <a16:creationId xmlns:a16="http://schemas.microsoft.com/office/drawing/2014/main" id="{F970CFCF-FB75-454B-84D4-772354662436}"/>
              </a:ext>
            </a:extLst>
          </p:cNvPr>
          <p:cNvSpPr txBox="1"/>
          <p:nvPr/>
        </p:nvSpPr>
        <p:spPr>
          <a:xfrm>
            <a:off x="8451341" y="5373216"/>
            <a:ext cx="3262711" cy="1160913"/>
          </a:xfrm>
          <a:prstGeom prst="rect">
            <a:avLst/>
          </a:prstGeom>
          <a:noFill/>
        </p:spPr>
        <p:txBody>
          <a:bodyPr wrap="square" lIns="98126" tIns="49063" rIns="98126" bIns="49063" rtlCol="0">
            <a:spAutoFit/>
          </a:bodyPr>
          <a:lstStyle/>
          <a:p>
            <a:pPr marL="180975" indent="-115888" algn="just">
              <a:lnSpc>
                <a:spcPct val="150000"/>
              </a:lnSpc>
              <a:buFont typeface="Arial" panose="020B0604020202020204" pitchFamily="34" charset="0"/>
              <a:buChar char="•"/>
            </a:pPr>
            <a:r>
              <a:rPr lang="en-US" altLang="ko-KR" sz="1400" b="1" dirty="0">
                <a:solidFill>
                  <a:schemeClr val="accent1">
                    <a:lumMod val="75000"/>
                  </a:schemeClr>
                </a:solidFill>
                <a:latin typeface="Calibri" panose="020F0502020204030204" pitchFamily="34" charset="0"/>
                <a:cs typeface="Calibri" panose="020F0502020204030204" pitchFamily="34" charset="0"/>
              </a:rPr>
              <a:t>Disease forecasting information</a:t>
            </a:r>
            <a:endParaRPr lang="en-US" altLang="ko-KR" sz="1400" b="1" dirty="0">
              <a:solidFill>
                <a:schemeClr val="accent1">
                  <a:lumMod val="75000"/>
                </a:schemeClr>
              </a:solidFill>
              <a:latin typeface="Calibri" panose="020F0502020204030204" pitchFamily="34" charset="0"/>
              <a:ea typeface="맑은 고딕" pitchFamily="50" charset="-127"/>
              <a:cs typeface="Calibri" panose="020F0502020204030204" pitchFamily="34" charset="0"/>
            </a:endParaRPr>
          </a:p>
          <a:p>
            <a:pPr marL="539966" lvl="1" indent="-179989" algn="just">
              <a:buFont typeface="Wingdings" panose="05000000000000000000" pitchFamily="2" charset="2"/>
              <a:buChar char="ü"/>
            </a:pPr>
            <a:r>
              <a:rPr lang="en-US" altLang="ko-KR" sz="1200" dirty="0">
                <a:latin typeface="Calibri" panose="020F0502020204030204" pitchFamily="34" charset="0"/>
                <a:cs typeface="Calibri" panose="020F0502020204030204" pitchFamily="34" charset="0"/>
              </a:rPr>
              <a:t>Infection risk</a:t>
            </a:r>
          </a:p>
          <a:p>
            <a:pPr marL="539966" lvl="1" indent="-179989" algn="just">
              <a:buFont typeface="Wingdings" panose="05000000000000000000" pitchFamily="2" charset="2"/>
              <a:buChar char="ü"/>
            </a:pPr>
            <a:r>
              <a:rPr lang="en-US" altLang="ko-KR" sz="1200" dirty="0">
                <a:latin typeface="Calibri" panose="020F0502020204030204" pitchFamily="34" charset="0"/>
                <a:cs typeface="Calibri" panose="020F0502020204030204" pitchFamily="34" charset="0"/>
              </a:rPr>
              <a:t>Accumulated infection risk</a:t>
            </a:r>
          </a:p>
          <a:p>
            <a:pPr marL="539966" lvl="1" indent="-179989" algn="just">
              <a:buFont typeface="Wingdings" panose="05000000000000000000" pitchFamily="2" charset="2"/>
              <a:buChar char="ü"/>
            </a:pPr>
            <a:r>
              <a:rPr lang="en-US" altLang="ko-KR" sz="1200" dirty="0">
                <a:latin typeface="Calibri" panose="020F0502020204030204" pitchFamily="34" charset="0"/>
                <a:cs typeface="Calibri" panose="020F0502020204030204" pitchFamily="34" charset="0"/>
              </a:rPr>
              <a:t>Base wet duration hours(</a:t>
            </a:r>
            <a:r>
              <a:rPr lang="en-US" altLang="ko-KR" sz="1200" dirty="0" err="1">
                <a:latin typeface="Calibri" panose="020F0502020204030204" pitchFamily="34" charset="0"/>
                <a:cs typeface="Calibri" panose="020F0502020204030204" pitchFamily="34" charset="0"/>
              </a:rPr>
              <a:t>hr</a:t>
            </a:r>
            <a:r>
              <a:rPr lang="en-US" altLang="ko-KR" sz="1200" dirty="0">
                <a:latin typeface="Calibri" panose="020F0502020204030204" pitchFamily="34" charset="0"/>
                <a:cs typeface="Calibri" panose="020F0502020204030204" pitchFamily="34" charset="0"/>
              </a:rPr>
              <a:t>)</a:t>
            </a:r>
          </a:p>
          <a:p>
            <a:pPr marL="539966" lvl="1" indent="-179989" algn="just">
              <a:buFont typeface="Wingdings" panose="05000000000000000000" pitchFamily="2" charset="2"/>
              <a:buChar char="ü"/>
            </a:pPr>
            <a:r>
              <a:rPr lang="en-US" altLang="ko-KR" sz="1200" dirty="0">
                <a:latin typeface="Calibri" panose="020F0502020204030204" pitchFamily="34" charset="0"/>
                <a:cs typeface="Calibri" panose="020F0502020204030204" pitchFamily="34" charset="0"/>
              </a:rPr>
              <a:t>Infection warning message</a:t>
            </a:r>
          </a:p>
        </p:txBody>
      </p:sp>
      <p:sp>
        <p:nvSpPr>
          <p:cNvPr id="11" name="TextBox 10">
            <a:extLst>
              <a:ext uri="{FF2B5EF4-FFF2-40B4-BE49-F238E27FC236}">
                <a16:creationId xmlns:a16="http://schemas.microsoft.com/office/drawing/2014/main" id="{2A15F559-3D72-CD4B-9005-644141CD9584}"/>
              </a:ext>
            </a:extLst>
          </p:cNvPr>
          <p:cNvSpPr txBox="1"/>
          <p:nvPr/>
        </p:nvSpPr>
        <p:spPr>
          <a:xfrm>
            <a:off x="8441077" y="3789040"/>
            <a:ext cx="3199540" cy="1714911"/>
          </a:xfrm>
          <a:prstGeom prst="rect">
            <a:avLst/>
          </a:prstGeom>
          <a:noFill/>
        </p:spPr>
        <p:txBody>
          <a:bodyPr wrap="square" lIns="98126" tIns="49063" rIns="98126" bIns="49063" rtlCol="0">
            <a:spAutoFit/>
          </a:bodyPr>
          <a:lstStyle/>
          <a:p>
            <a:pPr marL="180975" indent="-115888" algn="just">
              <a:lnSpc>
                <a:spcPct val="150000"/>
              </a:lnSpc>
              <a:buFont typeface="Arial" panose="020B0604020202020204" pitchFamily="34" charset="0"/>
              <a:buChar char="•"/>
            </a:pPr>
            <a:r>
              <a:rPr lang="en-US" altLang="ko-KR" sz="1400" b="1" dirty="0">
                <a:solidFill>
                  <a:schemeClr val="accent1">
                    <a:lumMod val="75000"/>
                  </a:schemeClr>
                </a:solidFill>
                <a:latin typeface="Calibri" panose="020F0502020204030204" pitchFamily="34" charset="0"/>
                <a:cs typeface="Calibri" panose="020F0502020204030204" pitchFamily="34" charset="0"/>
              </a:rPr>
              <a:t>Weather monitoring information</a:t>
            </a:r>
            <a:endParaRPr lang="en-US" altLang="ko-KR" sz="1400" b="1" dirty="0">
              <a:solidFill>
                <a:schemeClr val="accent1">
                  <a:lumMod val="75000"/>
                </a:schemeClr>
              </a:solidFill>
              <a:latin typeface="Calibri" panose="020F0502020204030204" pitchFamily="34" charset="0"/>
              <a:ea typeface="맑은 고딕" pitchFamily="50" charset="-127"/>
              <a:cs typeface="Calibri" panose="020F0502020204030204" pitchFamily="34" charset="0"/>
            </a:endParaRPr>
          </a:p>
          <a:p>
            <a:pPr marL="539966" lvl="1" indent="-179989" algn="just">
              <a:buFont typeface="Wingdings" panose="05000000000000000000" pitchFamily="2" charset="2"/>
              <a:buChar char="ü"/>
            </a:pPr>
            <a:r>
              <a:rPr lang="en-US" altLang="ko-KR" sz="1200" dirty="0">
                <a:latin typeface="Calibri" panose="020F0502020204030204" pitchFamily="34" charset="0"/>
                <a:cs typeface="Calibri" panose="020F0502020204030204" pitchFamily="34" charset="0"/>
              </a:rPr>
              <a:t>Maximum, minimum and average of air temperature(℃),</a:t>
            </a:r>
            <a:r>
              <a:rPr lang="ko-KR" altLang="en-US" sz="1200" dirty="0">
                <a:latin typeface="Calibri" panose="020F0502020204030204" pitchFamily="34" charset="0"/>
                <a:cs typeface="Calibri" panose="020F0502020204030204" pitchFamily="34" charset="0"/>
              </a:rPr>
              <a:t> </a:t>
            </a:r>
            <a:r>
              <a:rPr lang="en-US" altLang="ko-KR" sz="1200" dirty="0">
                <a:latin typeface="Calibri" panose="020F0502020204030204" pitchFamily="34" charset="0"/>
                <a:cs typeface="Calibri" panose="020F0502020204030204" pitchFamily="34" charset="0"/>
              </a:rPr>
              <a:t>relative humidity(%),</a:t>
            </a:r>
            <a:r>
              <a:rPr lang="ko-KR" altLang="en-US" sz="1200" dirty="0">
                <a:latin typeface="Calibri" panose="020F0502020204030204" pitchFamily="34" charset="0"/>
                <a:cs typeface="Calibri" panose="020F0502020204030204" pitchFamily="34" charset="0"/>
              </a:rPr>
              <a:t> </a:t>
            </a:r>
            <a:r>
              <a:rPr lang="en-US" altLang="ko-KR" sz="1200" dirty="0">
                <a:latin typeface="Calibri" panose="020F0502020204030204" pitchFamily="34" charset="0"/>
                <a:cs typeface="Calibri" panose="020F0502020204030204" pitchFamily="34" charset="0"/>
              </a:rPr>
              <a:t>ground temperature(℃)</a:t>
            </a:r>
          </a:p>
          <a:p>
            <a:pPr marL="539966" lvl="1" indent="-179989" algn="just">
              <a:buFont typeface="Wingdings" panose="05000000000000000000" pitchFamily="2" charset="2"/>
              <a:buChar char="ü"/>
            </a:pPr>
            <a:r>
              <a:rPr lang="en-US" altLang="ko-KR" sz="1200" dirty="0">
                <a:latin typeface="Calibri" panose="020F0502020204030204" pitchFamily="34" charset="0"/>
                <a:cs typeface="Calibri" panose="020F0502020204030204" pitchFamily="34" charset="0"/>
              </a:rPr>
              <a:t>Wind speed(m/s) and direction(degree)</a:t>
            </a:r>
          </a:p>
          <a:p>
            <a:pPr marL="539966" lvl="1" indent="-179989" algn="just">
              <a:buFont typeface="Wingdings" panose="05000000000000000000" pitchFamily="2" charset="2"/>
              <a:buChar char="ü"/>
            </a:pPr>
            <a:r>
              <a:rPr lang="en-US" altLang="ko-KR" sz="1200" dirty="0">
                <a:latin typeface="Calibri" panose="020F0502020204030204" pitchFamily="34" charset="0"/>
                <a:cs typeface="Calibri" panose="020F0502020204030204" pitchFamily="34" charset="0"/>
              </a:rPr>
              <a:t>Leaf wetness(</a:t>
            </a:r>
            <a:r>
              <a:rPr lang="en-US" altLang="ko-KR" sz="1200" dirty="0" err="1">
                <a:latin typeface="Calibri" panose="020F0502020204030204" pitchFamily="34" charset="0"/>
                <a:cs typeface="Calibri" panose="020F0502020204030204" pitchFamily="34" charset="0"/>
              </a:rPr>
              <a:t>hr</a:t>
            </a:r>
            <a:r>
              <a:rPr lang="en-US" altLang="ko-KR" sz="1200" dirty="0">
                <a:latin typeface="Calibri" panose="020F0502020204030204" pitchFamily="34" charset="0"/>
                <a:cs typeface="Calibri" panose="020F0502020204030204" pitchFamily="34" charset="0"/>
              </a:rPr>
              <a:t>/</a:t>
            </a:r>
            <a:r>
              <a:rPr lang="en-US" altLang="ko-KR" sz="1200" dirty="0" err="1">
                <a:latin typeface="Calibri" panose="020F0502020204030204" pitchFamily="34" charset="0"/>
                <a:cs typeface="Calibri" panose="020F0502020204030204" pitchFamily="34" charset="0"/>
              </a:rPr>
              <a:t>hr</a:t>
            </a:r>
            <a:r>
              <a:rPr lang="en-US" altLang="ko-KR" sz="1200" dirty="0">
                <a:latin typeface="Calibri" panose="020F0502020204030204" pitchFamily="34" charset="0"/>
                <a:cs typeface="Calibri" panose="020F0502020204030204" pitchFamily="34" charset="0"/>
              </a:rPr>
              <a:t>)</a:t>
            </a:r>
          </a:p>
          <a:p>
            <a:pPr marL="539966" lvl="1" indent="-179989" algn="just">
              <a:buFont typeface="Wingdings" panose="05000000000000000000" pitchFamily="2" charset="2"/>
              <a:buChar char="ü"/>
            </a:pPr>
            <a:r>
              <a:rPr lang="en-US" altLang="ko-KR" sz="1200" dirty="0">
                <a:latin typeface="Calibri" panose="020F0502020204030204" pitchFamily="34" charset="0"/>
                <a:cs typeface="Calibri" panose="020F0502020204030204" pitchFamily="34" charset="0"/>
              </a:rPr>
              <a:t>Rainfall(mm)</a:t>
            </a:r>
          </a:p>
          <a:p>
            <a:pPr marL="539966" lvl="1" indent="-179989" algn="just">
              <a:buFont typeface="Wingdings" panose="05000000000000000000" pitchFamily="2" charset="2"/>
              <a:buChar char="ü"/>
            </a:pPr>
            <a:r>
              <a:rPr lang="en-US" altLang="ko-KR" sz="1200" dirty="0">
                <a:latin typeface="Calibri" panose="020F0502020204030204" pitchFamily="34" charset="0"/>
                <a:cs typeface="Calibri" panose="020F0502020204030204" pitchFamily="34" charset="0"/>
              </a:rPr>
              <a:t>Solar radiation(MJ/m</a:t>
            </a:r>
            <a:r>
              <a:rPr lang="en-US" altLang="ko-KR" sz="1200" baseline="30000" dirty="0">
                <a:latin typeface="Calibri" panose="020F0502020204030204" pitchFamily="34" charset="0"/>
                <a:cs typeface="Calibri" panose="020F0502020204030204" pitchFamily="34" charset="0"/>
              </a:rPr>
              <a:t>2</a:t>
            </a:r>
            <a:r>
              <a:rPr lang="en-US" altLang="ko-KR" sz="1200" dirty="0">
                <a:latin typeface="Calibri" panose="020F0502020204030204" pitchFamily="34" charset="0"/>
                <a:cs typeface="Calibri" panose="020F0502020204030204" pitchFamily="34" charset="0"/>
              </a:rPr>
              <a:t>)</a:t>
            </a:r>
          </a:p>
        </p:txBody>
      </p:sp>
      <p:sp>
        <p:nvSpPr>
          <p:cNvPr id="12" name="내용 개체 틀 2">
            <a:extLst>
              <a:ext uri="{FF2B5EF4-FFF2-40B4-BE49-F238E27FC236}">
                <a16:creationId xmlns:a16="http://schemas.microsoft.com/office/drawing/2014/main" id="{02D67BEC-6A42-604F-A70C-4A7B911DF1A3}"/>
              </a:ext>
            </a:extLst>
          </p:cNvPr>
          <p:cNvSpPr txBox="1">
            <a:spLocks/>
          </p:cNvSpPr>
          <p:nvPr/>
        </p:nvSpPr>
        <p:spPr>
          <a:xfrm>
            <a:off x="4480633" y="1076779"/>
            <a:ext cx="3849967" cy="1577796"/>
          </a:xfrm>
          <a:prstGeom prst="rect">
            <a:avLst/>
          </a:prstGeom>
        </p:spPr>
        <p:txBody>
          <a:bodyPr>
            <a:noAutofit/>
          </a:bodyPr>
          <a:lstStyle>
            <a:lvl1pPr marL="342657" indent="-342657" algn="l" defTabSz="913753"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424" indent="-285548" algn="l" defTabSz="913753"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2191" indent="-228437" algn="l" defTabSz="913753"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599067" indent="-228437" algn="l" defTabSz="913753"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5943" indent="-228437" algn="l" defTabSz="913753"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2820" indent="-228437" algn="l" defTabSz="913753"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69696" indent="-228437" algn="l" defTabSz="913753"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6573" indent="-228437" algn="l" defTabSz="913753"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3448" indent="-228437" algn="l" defTabSz="913753"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lvl="0" indent="-342900" algn="just" defTabSz="914400">
              <a:buNone/>
            </a:pPr>
            <a:r>
              <a:rPr lang="en-US" altLang="ko-KR" sz="1200" dirty="0">
                <a:latin typeface="Calibri" panose="020F0502020204030204" pitchFamily="34" charset="0"/>
                <a:cs typeface="Calibri" pitchFamily="34" charset="0"/>
              </a:rPr>
              <a:t>We first developed </a:t>
            </a:r>
            <a:r>
              <a:rPr lang="en-US" altLang="ko-KR" sz="1200" b="1" dirty="0" err="1">
                <a:latin typeface="Calibri" panose="020F0502020204030204" pitchFamily="34" charset="0"/>
                <a:cs typeface="Calibri" pitchFamily="34" charset="0"/>
              </a:rPr>
              <a:t>PearScab</a:t>
            </a:r>
            <a:r>
              <a:rPr lang="en-US" altLang="ko-KR" sz="1200" b="1" baseline="30000" dirty="0">
                <a:latin typeface="Calibri" panose="020F0502020204030204" pitchFamily="34" charset="0"/>
                <a:cs typeface="Calibri" panose="020F0502020204030204" pitchFamily="34" charset="0"/>
              </a:rPr>
              <a:t>®</a:t>
            </a:r>
            <a:r>
              <a:rPr lang="en-US" altLang="ko-KR" sz="1200" dirty="0">
                <a:latin typeface="Calibri" panose="020F0502020204030204" pitchFamily="34" charset="0"/>
                <a:cs typeface="Calibri" pitchFamily="34" charset="0"/>
              </a:rPr>
              <a:t> in the same year. </a:t>
            </a:r>
            <a:r>
              <a:rPr lang="en-US" altLang="ko-KR" sz="1200" dirty="0" err="1">
                <a:latin typeface="Calibri" panose="020F0502020204030204" pitchFamily="34" charset="0"/>
                <a:cs typeface="Calibri" pitchFamily="34" charset="0"/>
              </a:rPr>
              <a:t>PearScab</a:t>
            </a:r>
            <a:r>
              <a:rPr lang="en-US" altLang="ko-KR" sz="1200" baseline="30000" dirty="0">
                <a:latin typeface="Calibri" panose="020F0502020204030204" pitchFamily="34" charset="0"/>
                <a:cs typeface="Calibri" panose="020F0502020204030204" pitchFamily="34" charset="0"/>
              </a:rPr>
              <a:t>®</a:t>
            </a:r>
            <a:r>
              <a:rPr lang="en-US" altLang="ko-KR" sz="1200" dirty="0">
                <a:latin typeface="Calibri" panose="020F0502020204030204" pitchFamily="34" charset="0"/>
                <a:cs typeface="Calibri" pitchFamily="34" charset="0"/>
              </a:rPr>
              <a:t> provides not only meteorological information for specific areas but also forecasting information on the occurrence of pear scab, a disease which can lead to devastating damage in pear orchard.</a:t>
            </a:r>
          </a:p>
          <a:p>
            <a:pPr marL="0" indent="-342900" algn="just" defTabSz="914400">
              <a:buNone/>
            </a:pPr>
            <a:r>
              <a:rPr lang="en-US" altLang="ko-KR" sz="1200" dirty="0">
                <a:latin typeface="Calibri" panose="020F0502020204030204" pitchFamily="34" charset="0"/>
                <a:cs typeface="Calibri" pitchFamily="34" charset="0"/>
              </a:rPr>
              <a:t>The development of the software marked a turning point which provided an innovative improvement to agricultural extension services regarding the pear producing areas. </a:t>
            </a:r>
          </a:p>
          <a:p>
            <a:pPr marL="0" lvl="0" indent="-342900" algn="just" defTabSz="914400">
              <a:buNone/>
            </a:pPr>
            <a:endParaRPr lang="en-US" altLang="ko-KR" sz="1200" dirty="0">
              <a:solidFill>
                <a:srgbClr val="FF0000"/>
              </a:solidFill>
              <a:latin typeface="Calibri" panose="020F0502020204030204" pitchFamily="34" charset="0"/>
              <a:cs typeface="Calibri" pitchFamily="34" charset="0"/>
            </a:endParaRPr>
          </a:p>
        </p:txBody>
      </p:sp>
      <p:pic>
        <p:nvPicPr>
          <p:cNvPr id="14" name="그림 13" descr="사람, 실외, 대지, 건물이(가) 표시된 사진&#10;&#10;자동 생성된 설명">
            <a:extLst>
              <a:ext uri="{FF2B5EF4-FFF2-40B4-BE49-F238E27FC236}">
                <a16:creationId xmlns:a16="http://schemas.microsoft.com/office/drawing/2014/main" id="{46A1348B-B0B1-8A41-9BA3-B0436B530999}"/>
              </a:ext>
            </a:extLst>
          </p:cNvPr>
          <p:cNvPicPr>
            <a:picLocks noChangeAspect="1"/>
          </p:cNvPicPr>
          <p:nvPr/>
        </p:nvPicPr>
        <p:blipFill rotWithShape="1">
          <a:blip r:embed="rId4">
            <a:extLst>
              <a:ext uri="{28A0092B-C50C-407E-A947-70E740481C1C}">
                <a14:useLocalDpi xmlns:a14="http://schemas.microsoft.com/office/drawing/2010/main" val="0"/>
              </a:ext>
            </a:extLst>
          </a:blip>
          <a:srcRect t="7486" b="5207"/>
          <a:stretch/>
        </p:blipFill>
        <p:spPr>
          <a:xfrm>
            <a:off x="387475" y="1916832"/>
            <a:ext cx="2576899" cy="1577796"/>
          </a:xfrm>
          <a:prstGeom prst="rect">
            <a:avLst/>
          </a:prstGeom>
        </p:spPr>
      </p:pic>
      <p:pic>
        <p:nvPicPr>
          <p:cNvPr id="2" name="그림 7">
            <a:extLst>
              <a:ext uri="{FF2B5EF4-FFF2-40B4-BE49-F238E27FC236}">
                <a16:creationId xmlns:a16="http://schemas.microsoft.com/office/drawing/2014/main" id="{81807E7D-B046-9C40-AE0A-2FC6D86F46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8533" b="15359"/>
          <a:stretch/>
        </p:blipFill>
        <p:spPr bwMode="auto">
          <a:xfrm>
            <a:off x="386339" y="4732305"/>
            <a:ext cx="3792169" cy="1611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Users\ahnmi\Downloads\온실사진\2011-09-22 13.24.55.jpg">
            <a:extLst>
              <a:ext uri="{FF2B5EF4-FFF2-40B4-BE49-F238E27FC236}">
                <a16:creationId xmlns:a16="http://schemas.microsoft.com/office/drawing/2014/main" id="{27FDB6BF-E780-314B-9994-DFCDAEC660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6381" y="1929129"/>
            <a:ext cx="1182127" cy="1577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그림 21" descr="잔디, 실외, 하늘, 평야이(가) 표시된 사진&#10;&#10;자동 생성된 설명">
            <a:extLst>
              <a:ext uri="{FF2B5EF4-FFF2-40B4-BE49-F238E27FC236}">
                <a16:creationId xmlns:a16="http://schemas.microsoft.com/office/drawing/2014/main" id="{A771C400-613A-D14F-9A6C-624ECD44482C}"/>
              </a:ext>
            </a:extLst>
          </p:cNvPr>
          <p:cNvPicPr>
            <a:picLocks noChangeAspect="1"/>
          </p:cNvPicPr>
          <p:nvPr/>
        </p:nvPicPr>
        <p:blipFill rotWithShape="1">
          <a:blip r:embed="rId7">
            <a:extLst>
              <a:ext uri="{28A0092B-C50C-407E-A947-70E740481C1C}">
                <a14:useLocalDpi xmlns:a14="http://schemas.microsoft.com/office/drawing/2010/main" val="0"/>
              </a:ext>
            </a:extLst>
          </a:blip>
          <a:srcRect b="18768"/>
          <a:stretch/>
        </p:blipFill>
        <p:spPr>
          <a:xfrm>
            <a:off x="386339" y="3442145"/>
            <a:ext cx="3791986" cy="1227145"/>
          </a:xfrm>
          <a:prstGeom prst="rect">
            <a:avLst/>
          </a:prstGeom>
        </p:spPr>
      </p:pic>
      <p:sp>
        <p:nvSpPr>
          <p:cNvPr id="23" name="내용 개체 틀 2">
            <a:extLst>
              <a:ext uri="{FF2B5EF4-FFF2-40B4-BE49-F238E27FC236}">
                <a16:creationId xmlns:a16="http://schemas.microsoft.com/office/drawing/2014/main" id="{7CDB6738-004C-2E42-9606-9EC4381AB6D6}"/>
              </a:ext>
            </a:extLst>
          </p:cNvPr>
          <p:cNvSpPr txBox="1">
            <a:spLocks/>
          </p:cNvSpPr>
          <p:nvPr/>
        </p:nvSpPr>
        <p:spPr>
          <a:xfrm>
            <a:off x="4551684" y="6128156"/>
            <a:ext cx="3735599" cy="321947"/>
          </a:xfrm>
          <a:prstGeom prst="rect">
            <a:avLst/>
          </a:prstGeom>
        </p:spPr>
        <p:txBody>
          <a:bodyPr>
            <a:noAutofit/>
          </a:bodyPr>
          <a:lstStyle>
            <a:lvl1pPr marL="342657" indent="-342657" algn="l" defTabSz="913753"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424" indent="-285548" algn="l" defTabSz="913753"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2191" indent="-228437" algn="l" defTabSz="913753"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599067" indent="-228437" algn="l" defTabSz="913753"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5943" indent="-228437" algn="l" defTabSz="913753"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2820" indent="-228437" algn="l" defTabSz="913753"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69696" indent="-228437" algn="l" defTabSz="913753"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6573" indent="-228437" algn="l" defTabSz="913753"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3448" indent="-228437" algn="l" defTabSz="913753"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lvl="0" indent="-342900" algn="ctr" defTabSz="914400">
              <a:buNone/>
            </a:pPr>
            <a:r>
              <a:rPr lang="en-US" altLang="ko-KR" sz="1200" b="1" dirty="0">
                <a:solidFill>
                  <a:schemeClr val="tx1">
                    <a:lumMod val="75000"/>
                    <a:lumOff val="25000"/>
                  </a:schemeClr>
                </a:solidFill>
                <a:latin typeface="Calibri" panose="020F0502020204030204" pitchFamily="34" charset="0"/>
                <a:cs typeface="Calibri" pitchFamily="34" charset="0"/>
              </a:rPr>
              <a:t> Overview</a:t>
            </a:r>
            <a:r>
              <a:rPr lang="en-US" altLang="ko-KR" sz="1200" dirty="0">
                <a:solidFill>
                  <a:schemeClr val="tx1">
                    <a:lumMod val="75000"/>
                    <a:lumOff val="25000"/>
                  </a:schemeClr>
                </a:solidFill>
                <a:latin typeface="Calibri" panose="020F0502020204030204" pitchFamily="34" charset="0"/>
                <a:cs typeface="Calibri" pitchFamily="34" charset="0"/>
              </a:rPr>
              <a:t> of </a:t>
            </a:r>
            <a:r>
              <a:rPr lang="en-US" altLang="ko-KR" sz="1200" dirty="0" err="1">
                <a:solidFill>
                  <a:schemeClr val="tx1">
                    <a:lumMod val="75000"/>
                    <a:lumOff val="25000"/>
                  </a:schemeClr>
                </a:solidFill>
                <a:latin typeface="Calibri" panose="020F0502020204030204" pitchFamily="34" charset="0"/>
                <a:cs typeface="Calibri" pitchFamily="34" charset="0"/>
              </a:rPr>
              <a:t>PearScab</a:t>
            </a:r>
            <a:r>
              <a:rPr lang="en-US" altLang="ko-KR" sz="1200" b="1" baseline="30000" dirty="0">
                <a:solidFill>
                  <a:schemeClr val="tx1">
                    <a:lumMod val="75000"/>
                    <a:lumOff val="25000"/>
                  </a:schemeClr>
                </a:solidFill>
                <a:latin typeface="Calibri" panose="020F0502020204030204" pitchFamily="34" charset="0"/>
                <a:cs typeface="Calibri" panose="020F0502020204030204" pitchFamily="34" charset="0"/>
              </a:rPr>
              <a:t>®</a:t>
            </a:r>
            <a:r>
              <a:rPr lang="en-US" altLang="ko-KR" sz="1200" dirty="0">
                <a:solidFill>
                  <a:schemeClr val="tx1">
                    <a:lumMod val="75000"/>
                    <a:lumOff val="25000"/>
                  </a:schemeClr>
                </a:solidFill>
                <a:latin typeface="Calibri" panose="020F0502020204030204" pitchFamily="34" charset="0"/>
                <a:cs typeface="Calibri" pitchFamily="34" charset="0"/>
              </a:rPr>
              <a:t> system</a:t>
            </a:r>
          </a:p>
        </p:txBody>
      </p:sp>
    </p:spTree>
    <p:extLst>
      <p:ext uri="{BB962C8B-B14F-4D97-AF65-F5344CB8AC3E}">
        <p14:creationId xmlns:p14="http://schemas.microsoft.com/office/powerpoint/2010/main" val="1809370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도형 13">
            <a:extLst>
              <a:ext uri="{FF2B5EF4-FFF2-40B4-BE49-F238E27FC236}">
                <a16:creationId xmlns:a16="http://schemas.microsoft.com/office/drawing/2014/main" id="{5DCFD2A5-168D-4BBA-AF9E-8439DCFB32DD}"/>
              </a:ext>
            </a:extLst>
          </p:cNvPr>
          <p:cNvSpPr/>
          <p:nvPr/>
        </p:nvSpPr>
        <p:spPr>
          <a:xfrm rot="5212024">
            <a:off x="5197116" y="-595818"/>
            <a:ext cx="2679425" cy="6188145"/>
          </a:xfrm>
          <a:prstGeom prst="swooshArrow">
            <a:avLst>
              <a:gd name="adj1" fmla="val 13610"/>
              <a:gd name="adj2" fmla="val 11782"/>
            </a:avLst>
          </a:prstGeom>
          <a:solidFill>
            <a:schemeClr val="tx2">
              <a:lumMod val="20000"/>
              <a:lumOff val="80000"/>
            </a:schemeClr>
          </a:solidFill>
          <a:scene3d>
            <a:camera prst="orthographicFront"/>
            <a:lightRig rig="flat" dir="t"/>
          </a:scene3d>
          <a:sp3d z="-190500" extrusionH="12700" prstMaterial="plastic">
            <a:bevelT w="50800" h="50800"/>
          </a:sp3d>
        </p:spPr>
        <p:style>
          <a:lnRef idx="0">
            <a:schemeClr val="accent2">
              <a:hueOff val="0"/>
              <a:satOff val="0"/>
              <a:lumOff val="0"/>
              <a:alphaOff val="0"/>
            </a:schemeClr>
          </a:lnRef>
          <a:fillRef idx="3">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4" name="TextBox 3">
            <a:extLst>
              <a:ext uri="{FF2B5EF4-FFF2-40B4-BE49-F238E27FC236}">
                <a16:creationId xmlns:a16="http://schemas.microsoft.com/office/drawing/2014/main" id="{71E23E27-1D49-49DF-9E04-72CBA1C1E524}"/>
              </a:ext>
            </a:extLst>
          </p:cNvPr>
          <p:cNvSpPr txBox="1"/>
          <p:nvPr/>
        </p:nvSpPr>
        <p:spPr>
          <a:xfrm>
            <a:off x="36066" y="611396"/>
            <a:ext cx="1400512" cy="369332"/>
          </a:xfrm>
          <a:prstGeom prst="rect">
            <a:avLst/>
          </a:prstGeom>
          <a:noFill/>
        </p:spPr>
        <p:txBody>
          <a:bodyPr wrap="none" rtlCol="0">
            <a:spAutoFit/>
          </a:bodyPr>
          <a:lstStyle/>
          <a:p>
            <a:r>
              <a:rPr lang="en-US" altLang="ko-KR" b="1" dirty="0">
                <a:solidFill>
                  <a:schemeClr val="bg1"/>
                </a:solidFill>
                <a:effectLst>
                  <a:outerShdw blurRad="38100" dist="38100" dir="2700000" algn="tl">
                    <a:srgbClr val="000000">
                      <a:alpha val="43137"/>
                    </a:srgbClr>
                  </a:outerShdw>
                </a:effectLst>
                <a:latin typeface="Calibri" pitchFamily="34" charset="0"/>
                <a:cs typeface="Calibri" pitchFamily="34" charset="0"/>
              </a:rPr>
              <a:t>Our footstep</a:t>
            </a:r>
          </a:p>
        </p:txBody>
      </p:sp>
      <p:sp>
        <p:nvSpPr>
          <p:cNvPr id="5" name="TextBox 4">
            <a:extLst>
              <a:ext uri="{FF2B5EF4-FFF2-40B4-BE49-F238E27FC236}">
                <a16:creationId xmlns:a16="http://schemas.microsoft.com/office/drawing/2014/main" id="{8548CF61-B5BD-492F-A268-2584BA15F88C}"/>
              </a:ext>
            </a:extLst>
          </p:cNvPr>
          <p:cNvSpPr txBox="1"/>
          <p:nvPr/>
        </p:nvSpPr>
        <p:spPr>
          <a:xfrm>
            <a:off x="632520" y="1456908"/>
            <a:ext cx="5212524" cy="1107996"/>
          </a:xfrm>
          <a:prstGeom prst="rect">
            <a:avLst/>
          </a:prstGeom>
          <a:noFill/>
        </p:spPr>
        <p:txBody>
          <a:bodyPr wrap="square" lIns="0" tIns="0" rIns="0" bIns="0" rtlCol="0">
            <a:spAutoFit/>
          </a:bodyPr>
          <a:lstStyle/>
          <a:p>
            <a:pPr marL="85725" indent="-85725">
              <a:buClr>
                <a:srgbClr val="496B95"/>
              </a:buClr>
              <a:buFont typeface="Arial" panose="020B0604020202020204" pitchFamily="34" charset="0"/>
              <a:buChar char="•"/>
            </a:pPr>
            <a:r>
              <a:rPr lang="en-US" altLang="ko-KR" sz="1200" dirty="0">
                <a:latin typeface="Calibri" panose="020F0502020204030204" pitchFamily="34" charset="0"/>
                <a:cs typeface="Calibri" panose="020F0502020204030204" pitchFamily="34" charset="0"/>
              </a:rPr>
              <a:t>Sep., 2002. Incorporation</a:t>
            </a:r>
          </a:p>
          <a:p>
            <a:pPr marL="85725" indent="-85725">
              <a:buClr>
                <a:srgbClr val="496B95"/>
              </a:buClr>
              <a:buFont typeface="Arial" panose="020B0604020202020204" pitchFamily="34" charset="0"/>
              <a:buChar char="•"/>
            </a:pPr>
            <a:r>
              <a:rPr lang="en-US" altLang="ko-KR" sz="1200" dirty="0">
                <a:latin typeface="Calibri" panose="020F0502020204030204" pitchFamily="34" charset="0"/>
                <a:cs typeface="Calibri" panose="020F0502020204030204" pitchFamily="34" charset="0"/>
              </a:rPr>
              <a:t>Oct., 2002.  Business Registration (Registration of EPINET Co., Ltd.)</a:t>
            </a:r>
          </a:p>
          <a:p>
            <a:pPr marL="85725" indent="-85725">
              <a:buClr>
                <a:srgbClr val="496B95"/>
              </a:buClr>
              <a:buFont typeface="Arial" panose="020B0604020202020204" pitchFamily="34" charset="0"/>
              <a:buChar char="•"/>
            </a:pPr>
            <a:r>
              <a:rPr lang="en-US" altLang="ko-KR" sz="1200" b="1" dirty="0">
                <a:latin typeface="Calibri" panose="020F0502020204030204" pitchFamily="34" charset="0"/>
                <a:cs typeface="Calibri" panose="020F0502020204030204" pitchFamily="34" charset="0"/>
              </a:rPr>
              <a:t>Jan., 2003. Developed </a:t>
            </a:r>
            <a:r>
              <a:rPr lang="en-US" altLang="ko-KR" sz="1200" b="1" spc="-50" dirty="0" err="1">
                <a:ln>
                  <a:solidFill>
                    <a:prstClr val="white">
                      <a:alpha val="0"/>
                    </a:prstClr>
                  </a:solidFill>
                </a:ln>
                <a:latin typeface="Calibri" panose="020F0502020204030204" pitchFamily="34" charset="0"/>
                <a:cs typeface="Calibri" panose="020F0502020204030204" pitchFamily="34" charset="0"/>
              </a:rPr>
              <a:t>PearScab</a:t>
            </a:r>
            <a:r>
              <a:rPr lang="en-US" altLang="ko-KR" sz="1200" b="1" spc="-50" baseline="30000" dirty="0">
                <a:ln>
                  <a:solidFill>
                    <a:prstClr val="white">
                      <a:alpha val="0"/>
                    </a:prstClr>
                  </a:solidFill>
                </a:ln>
                <a:latin typeface="Calibri" panose="020F0502020204030204" pitchFamily="34" charset="0"/>
                <a:cs typeface="Calibri" panose="020F0502020204030204" pitchFamily="34" charset="0"/>
              </a:rPr>
              <a:t>®</a:t>
            </a:r>
            <a:r>
              <a:rPr lang="en-US" altLang="ko-KR" sz="1200" b="1" dirty="0">
                <a:latin typeface="Calibri" panose="020F0502020204030204" pitchFamily="34" charset="0"/>
                <a:cs typeface="Calibri" panose="020F0502020204030204" pitchFamily="34" charset="0"/>
              </a:rPr>
              <a:t> for the first time in Korea(MS Windows-based</a:t>
            </a:r>
            <a:r>
              <a:rPr lang="en-US" altLang="ko-KR" sz="1200" dirty="0">
                <a:latin typeface="Calibri" panose="020F0502020204030204" pitchFamily="34" charset="0"/>
                <a:cs typeface="Calibri" panose="020F0502020204030204" pitchFamily="34" charset="0"/>
              </a:rPr>
              <a:t>)</a:t>
            </a:r>
          </a:p>
          <a:p>
            <a:pPr marL="85725" indent="-85725">
              <a:buClr>
                <a:srgbClr val="496B95"/>
              </a:buClr>
              <a:buFont typeface="Arial" panose="020B0604020202020204" pitchFamily="34" charset="0"/>
              <a:buChar char="•"/>
            </a:pPr>
            <a:r>
              <a:rPr lang="en-US" altLang="ko-KR" sz="1200" dirty="0">
                <a:latin typeface="Calibri" panose="020F0502020204030204" pitchFamily="34" charset="0"/>
                <a:cs typeface="Calibri" panose="020F0502020204030204" pitchFamily="34" charset="0"/>
              </a:rPr>
              <a:t>May, 2003. Software Business Declaration</a:t>
            </a:r>
          </a:p>
          <a:p>
            <a:pPr marL="85725" indent="-85725">
              <a:buClr>
                <a:srgbClr val="496B95"/>
              </a:buClr>
              <a:buFont typeface="Arial" panose="020B0604020202020204" pitchFamily="34" charset="0"/>
              <a:buChar char="•"/>
            </a:pPr>
            <a:r>
              <a:rPr lang="en-US" altLang="ko-KR" sz="1200" dirty="0">
                <a:latin typeface="Calibri" panose="020F0502020204030204" pitchFamily="34" charset="0"/>
                <a:cs typeface="Calibri" panose="020F0502020204030204" pitchFamily="34" charset="0"/>
              </a:rPr>
              <a:t>Apr., 2004. Appreciation Award Plaque (Seoul National University)</a:t>
            </a:r>
          </a:p>
          <a:p>
            <a:pPr marL="85725" indent="-85725">
              <a:buClr>
                <a:srgbClr val="496B95"/>
              </a:buClr>
              <a:buFont typeface="Arial" panose="020B0604020202020204" pitchFamily="34" charset="0"/>
              <a:buChar char="•"/>
            </a:pPr>
            <a:r>
              <a:rPr lang="en-US" altLang="ko-KR" sz="1200" dirty="0">
                <a:latin typeface="Calibri" panose="020F0502020204030204" pitchFamily="34" charset="0"/>
                <a:cs typeface="Calibri" panose="020F0502020204030204" pitchFamily="34" charset="0"/>
              </a:rPr>
              <a:t>Mar., 2005. Registration of Venture Company in</a:t>
            </a:r>
            <a:r>
              <a:rPr lang="ko-KR" altLang="en-US" sz="1200" dirty="0">
                <a:latin typeface="Calibri" panose="020F0502020204030204" pitchFamily="34" charset="0"/>
                <a:cs typeface="Calibri" panose="020F0502020204030204" pitchFamily="34" charset="0"/>
              </a:rPr>
              <a:t> </a:t>
            </a:r>
            <a:r>
              <a:rPr lang="en-US" altLang="ko-KR" sz="1200" dirty="0">
                <a:latin typeface="Calibri" panose="020F0502020204030204" pitchFamily="34" charset="0"/>
                <a:cs typeface="Calibri" panose="020F0502020204030204" pitchFamily="34" charset="0"/>
              </a:rPr>
              <a:t>Korea</a:t>
            </a:r>
            <a:endParaRPr lang="ko-KR" altLang="en-US" sz="12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1BA5564-639E-4DCF-8949-88A5D2598D4A}"/>
              </a:ext>
            </a:extLst>
          </p:cNvPr>
          <p:cNvSpPr txBox="1"/>
          <p:nvPr/>
        </p:nvSpPr>
        <p:spPr>
          <a:xfrm>
            <a:off x="675194" y="1172943"/>
            <a:ext cx="3002632" cy="246221"/>
          </a:xfrm>
          <a:prstGeom prst="rect">
            <a:avLst/>
          </a:prstGeom>
          <a:noFill/>
        </p:spPr>
        <p:txBody>
          <a:bodyPr wrap="square" lIns="0" tIns="0" rIns="0" bIns="0" rtlCol="0">
            <a:spAutoFit/>
          </a:bodyPr>
          <a:lstStyle/>
          <a:p>
            <a:pPr latinLnBrk="0"/>
            <a:r>
              <a:rPr lang="en-US" altLang="ko-KR" sz="1600" b="1" dirty="0">
                <a:ln>
                  <a:solidFill>
                    <a:prstClr val="white">
                      <a:alpha val="0"/>
                    </a:prstClr>
                  </a:solidFill>
                </a:ln>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Start up 2002</a:t>
            </a:r>
            <a:r>
              <a:rPr lang="en-US" altLang="ko-KR" sz="1600" b="1" dirty="0">
                <a:ln>
                  <a:solidFill>
                    <a:prstClr val="white">
                      <a:alpha val="0"/>
                    </a:prstClr>
                  </a:solidFill>
                </a:ln>
                <a:solidFill>
                  <a:schemeClr val="tx1">
                    <a:lumMod val="75000"/>
                    <a:lumOff val="25000"/>
                  </a:schemeClr>
                </a:solidFill>
                <a:effectLst>
                  <a:outerShdw blurRad="38100" dist="38100" dir="2700000" algn="tl">
                    <a:srgbClr val="000000">
                      <a:alpha val="43137"/>
                    </a:srgbClr>
                  </a:outerShdw>
                </a:effectLst>
                <a:latin typeface="맑은 고딕" panose="020B0503020000020004" pitchFamily="50" charset="-127"/>
                <a:ea typeface="맑은 고딕" panose="020B0503020000020004" pitchFamily="50" charset="-127"/>
                <a:cs typeface="Calibri" panose="020F0502020204030204" pitchFamily="34" charset="0"/>
              </a:rPr>
              <a:t>~</a:t>
            </a:r>
            <a:r>
              <a:rPr lang="en-US" altLang="ko-KR" sz="1600" b="1" dirty="0">
                <a:ln>
                  <a:solidFill>
                    <a:prstClr val="white">
                      <a:alpha val="0"/>
                    </a:prstClr>
                  </a:solidFill>
                </a:ln>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2005</a:t>
            </a:r>
            <a:endParaRPr lang="ko-KR" altLang="en-US" sz="1600" b="1" dirty="0">
              <a:ln>
                <a:solidFill>
                  <a:prstClr val="white">
                    <a:alpha val="0"/>
                  </a:prstClr>
                </a:solidFill>
              </a:ln>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7" name="Picture 6" descr="C:\Documents and Settings\YoonSM\바탕 화면\제목 없음-5.png">
            <a:extLst>
              <a:ext uri="{FF2B5EF4-FFF2-40B4-BE49-F238E27FC236}">
                <a16:creationId xmlns:a16="http://schemas.microsoft.com/office/drawing/2014/main" id="{1B8FA66D-A0A0-486A-BE38-0DB9A7681A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996163">
            <a:off x="3170409" y="1200830"/>
            <a:ext cx="346280" cy="295551"/>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그룹 19">
            <a:extLst>
              <a:ext uri="{FF2B5EF4-FFF2-40B4-BE49-F238E27FC236}">
                <a16:creationId xmlns:a16="http://schemas.microsoft.com/office/drawing/2014/main" id="{4BC34CF0-31FD-3E4C-A31F-D9607E9B8BE0}"/>
              </a:ext>
            </a:extLst>
          </p:cNvPr>
          <p:cNvGrpSpPr/>
          <p:nvPr/>
        </p:nvGrpSpPr>
        <p:grpSpPr>
          <a:xfrm>
            <a:off x="3072635" y="1946773"/>
            <a:ext cx="5975693" cy="2712173"/>
            <a:chOff x="3072635" y="1946773"/>
            <a:chExt cx="5975693" cy="2712173"/>
          </a:xfrm>
        </p:grpSpPr>
        <p:sp>
          <p:nvSpPr>
            <p:cNvPr id="8" name="TextBox 7">
              <a:extLst>
                <a:ext uri="{FF2B5EF4-FFF2-40B4-BE49-F238E27FC236}">
                  <a16:creationId xmlns:a16="http://schemas.microsoft.com/office/drawing/2014/main" id="{AC427D29-1E06-4F77-BC0A-AF9E1DF87CCD}"/>
                </a:ext>
              </a:extLst>
            </p:cNvPr>
            <p:cNvSpPr txBox="1"/>
            <p:nvPr/>
          </p:nvSpPr>
          <p:spPr>
            <a:xfrm>
              <a:off x="3072635" y="2996953"/>
              <a:ext cx="5975693" cy="1661993"/>
            </a:xfrm>
            <a:prstGeom prst="rect">
              <a:avLst/>
            </a:prstGeom>
            <a:noFill/>
          </p:spPr>
          <p:txBody>
            <a:bodyPr wrap="square" lIns="0" tIns="0" rIns="0" bIns="0" rtlCol="0">
              <a:spAutoFit/>
            </a:bodyPr>
            <a:lstStyle/>
            <a:p>
              <a:pPr marL="85725" indent="-85725">
                <a:buClr>
                  <a:srgbClr val="496B95"/>
                </a:buClr>
                <a:buFont typeface="Arial" panose="020B0604020202020204" pitchFamily="34" charset="0"/>
                <a:buChar char="•"/>
              </a:pPr>
              <a:r>
                <a:rPr lang="en-US" altLang="ko-KR" sz="1200" dirty="0">
                  <a:latin typeface="Calibri" panose="020F0502020204030204" pitchFamily="34" charset="0"/>
                  <a:cs typeface="Calibri" panose="020F0502020204030204" pitchFamily="34" charset="0"/>
                </a:rPr>
                <a:t>Sep., 2006. Poster exhibition at Agriculture and Forestry Science Technology Exposition</a:t>
              </a:r>
            </a:p>
            <a:p>
              <a:pPr marL="85725" indent="-85725">
                <a:buClr>
                  <a:srgbClr val="496B95"/>
                </a:buClr>
                <a:buFont typeface="Arial" panose="020B0604020202020204" pitchFamily="34" charset="0"/>
                <a:buChar char="•"/>
              </a:pPr>
              <a:r>
                <a:rPr lang="en-US" altLang="ko-KR" sz="1200" dirty="0">
                  <a:latin typeface="Calibri" panose="020F0502020204030204" pitchFamily="34" charset="0"/>
                  <a:cs typeface="Calibri" panose="020F0502020204030204" pitchFamily="34" charset="0"/>
                </a:rPr>
                <a:t>Oct., 2007. IAPPS presentation</a:t>
              </a:r>
            </a:p>
            <a:p>
              <a:pPr marL="85725" indent="-85725">
                <a:buClr>
                  <a:srgbClr val="496B95"/>
                </a:buClr>
                <a:buFont typeface="Arial" panose="020B0604020202020204" pitchFamily="34" charset="0"/>
                <a:buChar char="•"/>
              </a:pPr>
              <a:r>
                <a:rPr lang="en-US" altLang="ko-KR" sz="1200" b="1" dirty="0">
                  <a:latin typeface="Calibri" panose="020F0502020204030204" pitchFamily="34" charset="0"/>
                  <a:cs typeface="Calibri" panose="020F0502020204030204" pitchFamily="34" charset="0"/>
                </a:rPr>
                <a:t>Sep., 2008. MEST Administrator Award – Plant disease &amp; Pest Forecasting System</a:t>
              </a:r>
            </a:p>
            <a:p>
              <a:pPr marL="85725" indent="-85725">
                <a:buClr>
                  <a:srgbClr val="496B95"/>
                </a:buClr>
                <a:buFont typeface="Arial" panose="020B0604020202020204" pitchFamily="34" charset="0"/>
                <a:buChar char="•"/>
              </a:pPr>
              <a:r>
                <a:rPr lang="en-US" altLang="ko-KR" sz="1200" dirty="0">
                  <a:latin typeface="Calibri" panose="020F0502020204030204" pitchFamily="34" charset="0"/>
                  <a:cs typeface="Calibri" panose="020F0502020204030204" pitchFamily="34" charset="0"/>
                </a:rPr>
                <a:t>Dec., 2008. Plant Disease &amp; Pest Management system on fruit trees – Consignment Contract</a:t>
              </a:r>
            </a:p>
            <a:p>
              <a:pPr marL="85725" indent="-85725">
                <a:buClr>
                  <a:srgbClr val="496B95"/>
                </a:buClr>
                <a:buFont typeface="Arial" panose="020B0604020202020204" pitchFamily="34" charset="0"/>
                <a:buChar char="•"/>
              </a:pPr>
              <a:r>
                <a:rPr lang="en-US" altLang="ko-KR" sz="1200" dirty="0">
                  <a:latin typeface="Calibri" panose="020F0502020204030204" pitchFamily="34" charset="0"/>
                  <a:cs typeface="Calibri" panose="020F0502020204030204" pitchFamily="34" charset="0"/>
                </a:rPr>
                <a:t>Nov., 2009. Technological Progress Award (Korea Society Agricultural &amp; Forest Meteorology)</a:t>
              </a:r>
            </a:p>
            <a:p>
              <a:pPr marL="85725" indent="-85725">
                <a:buClr>
                  <a:srgbClr val="496B95"/>
                </a:buClr>
                <a:buFont typeface="Arial" panose="020B0604020202020204" pitchFamily="34" charset="0"/>
                <a:buChar char="•"/>
              </a:pPr>
              <a:r>
                <a:rPr lang="en-US" altLang="ko-KR" sz="1200" dirty="0">
                  <a:latin typeface="Calibri" panose="020F0502020204030204" pitchFamily="34" charset="0"/>
                  <a:cs typeface="Calibri" panose="020F0502020204030204" pitchFamily="34" charset="0"/>
                </a:rPr>
                <a:t>Apr., 2010. Relocation of Head Office (Anyang-</a:t>
              </a:r>
              <a:r>
                <a:rPr lang="en-US" altLang="ko-KR" sz="1200" dirty="0" err="1">
                  <a:latin typeface="Calibri" panose="020F0502020204030204" pitchFamily="34" charset="0"/>
                  <a:cs typeface="Calibri" panose="020F0502020204030204" pitchFamily="34" charset="0"/>
                </a:rPr>
                <a:t>si</a:t>
              </a:r>
              <a:r>
                <a:rPr lang="en-US" altLang="ko-KR" sz="1200" dirty="0">
                  <a:latin typeface="Calibri" panose="020F0502020204030204" pitchFamily="34" charset="0"/>
                  <a:cs typeface="Calibri" panose="020F0502020204030204" pitchFamily="34" charset="0"/>
                </a:rPr>
                <a:t>, </a:t>
              </a:r>
              <a:r>
                <a:rPr lang="en-US" altLang="ko-KR" sz="1200" dirty="0" err="1">
                  <a:latin typeface="Calibri" panose="020F0502020204030204" pitchFamily="34" charset="0"/>
                  <a:cs typeface="Calibri" panose="020F0502020204030204" pitchFamily="34" charset="0"/>
                </a:rPr>
                <a:t>Gyeonggi</a:t>
              </a:r>
              <a:r>
                <a:rPr lang="en-US" altLang="ko-KR" sz="1200" dirty="0">
                  <a:latin typeface="Calibri" panose="020F0502020204030204" pitchFamily="34" charset="0"/>
                  <a:cs typeface="Calibri" panose="020F0502020204030204" pitchFamily="34" charset="0"/>
                </a:rPr>
                <a:t>-do, Republic of Korea)</a:t>
              </a:r>
            </a:p>
            <a:p>
              <a:pPr marL="85725" indent="-85725">
                <a:buClr>
                  <a:srgbClr val="496B95"/>
                </a:buClr>
                <a:buFont typeface="Arial" panose="020B0604020202020204" pitchFamily="34" charset="0"/>
                <a:buChar char="•"/>
              </a:pPr>
              <a:r>
                <a:rPr lang="en-US" altLang="ko-KR" sz="1200" b="1" dirty="0">
                  <a:latin typeface="Calibri" panose="020F0502020204030204" pitchFamily="34" charset="0"/>
                  <a:cs typeface="Calibri" panose="020F0502020204030204" pitchFamily="34" charset="0"/>
                </a:rPr>
                <a:t>Mar., 2011. Launching </a:t>
              </a:r>
              <a:r>
                <a:rPr lang="en-US" altLang="ko-KR" sz="1200" b="1" dirty="0" err="1">
                  <a:latin typeface="Calibri" panose="020F0502020204030204" pitchFamily="34" charset="0"/>
                  <a:cs typeface="Calibri" panose="020F0502020204030204" pitchFamily="34" charset="0"/>
                </a:rPr>
                <a:t>AgCast</a:t>
              </a:r>
              <a:r>
                <a:rPr lang="en-US" altLang="ko-KR" sz="1200" b="1" baseline="30000" dirty="0">
                  <a:latin typeface="맑은 고딕" panose="020B0503020000020004" pitchFamily="50" charset="-127"/>
                  <a:ea typeface="맑은 고딕" panose="020B0503020000020004" pitchFamily="50" charset="-127"/>
                  <a:cs typeface="Calibri" panose="020F0502020204030204" pitchFamily="34" charset="0"/>
                </a:rPr>
                <a:t>®</a:t>
              </a:r>
              <a:r>
                <a:rPr lang="en-US" altLang="ko-KR" sz="1200" b="1" dirty="0">
                  <a:latin typeface="Calibri" panose="020F0502020204030204" pitchFamily="34" charset="0"/>
                  <a:cs typeface="Calibri" panose="020F0502020204030204" pitchFamily="34" charset="0"/>
                </a:rPr>
                <a:t> Products</a:t>
              </a:r>
            </a:p>
            <a:p>
              <a:pPr marL="85725" indent="-85725">
                <a:buClr>
                  <a:srgbClr val="496B95"/>
                </a:buClr>
                <a:buFont typeface="Arial" panose="020B0604020202020204" pitchFamily="34" charset="0"/>
                <a:buChar char="•"/>
              </a:pPr>
              <a:r>
                <a:rPr lang="en-US" altLang="ko-KR" sz="1200" dirty="0">
                  <a:latin typeface="Calibri" panose="020F0502020204030204" pitchFamily="34" charset="0"/>
                  <a:cs typeface="Calibri" panose="020F0502020204030204" pitchFamily="34" charset="0"/>
                </a:rPr>
                <a:t>Oct., 2012. Establishing Research Institute</a:t>
              </a:r>
            </a:p>
            <a:p>
              <a:pPr marL="85725" indent="-85725">
                <a:buClr>
                  <a:srgbClr val="496B95"/>
                </a:buClr>
                <a:buFont typeface="Arial" panose="020B0604020202020204" pitchFamily="34" charset="0"/>
                <a:buChar char="•"/>
              </a:pPr>
              <a:r>
                <a:rPr lang="en-US" altLang="ko-KR" sz="1200" dirty="0">
                  <a:latin typeface="Calibri" panose="020F0502020204030204" pitchFamily="34" charset="0"/>
                  <a:cs typeface="Calibri" panose="020F0502020204030204" pitchFamily="34" charset="0"/>
                </a:rPr>
                <a:t>Feb., 2013. Reporting R&amp;D Service Industry</a:t>
              </a:r>
            </a:p>
          </p:txBody>
        </p:sp>
        <p:sp>
          <p:nvSpPr>
            <p:cNvPr id="9" name="TextBox 8">
              <a:extLst>
                <a:ext uri="{FF2B5EF4-FFF2-40B4-BE49-F238E27FC236}">
                  <a16:creationId xmlns:a16="http://schemas.microsoft.com/office/drawing/2014/main" id="{ADCC9F2A-804F-41A3-BBFA-168615A654CA}"/>
                </a:ext>
              </a:extLst>
            </p:cNvPr>
            <p:cNvSpPr txBox="1"/>
            <p:nvPr/>
          </p:nvSpPr>
          <p:spPr>
            <a:xfrm>
              <a:off x="3072635" y="2735978"/>
              <a:ext cx="2456926" cy="246221"/>
            </a:xfrm>
            <a:prstGeom prst="rect">
              <a:avLst/>
            </a:prstGeom>
            <a:noFill/>
          </p:spPr>
          <p:txBody>
            <a:bodyPr wrap="square" lIns="0" tIns="0" rIns="0" bIns="0" rtlCol="0">
              <a:spAutoFit/>
            </a:bodyPr>
            <a:lstStyle/>
            <a:p>
              <a:pPr latinLnBrk="0"/>
              <a:r>
                <a:rPr lang="en-US" altLang="ko-KR" sz="1600" b="1" dirty="0">
                  <a:ln>
                    <a:solidFill>
                      <a:prstClr val="white">
                        <a:alpha val="0"/>
                      </a:prstClr>
                    </a:solidFill>
                  </a:ln>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Growth</a:t>
              </a:r>
              <a:r>
                <a:rPr lang="ko-KR" altLang="en-US" sz="1600" b="1" dirty="0">
                  <a:ln>
                    <a:solidFill>
                      <a:prstClr val="white">
                        <a:alpha val="0"/>
                      </a:prstClr>
                    </a:solidFill>
                  </a:ln>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ko-KR" sz="1600" b="1" dirty="0">
                  <a:ln>
                    <a:solidFill>
                      <a:prstClr val="white">
                        <a:alpha val="0"/>
                      </a:prstClr>
                    </a:solidFill>
                  </a:ln>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2006</a:t>
              </a:r>
              <a:r>
                <a:rPr lang="en-US" altLang="ko-KR" sz="1600" b="1" dirty="0">
                  <a:ln>
                    <a:solidFill>
                      <a:prstClr val="white">
                        <a:alpha val="0"/>
                      </a:prstClr>
                    </a:solidFill>
                  </a:ln>
                  <a:solidFill>
                    <a:schemeClr val="tx1">
                      <a:lumMod val="75000"/>
                      <a:lumOff val="25000"/>
                    </a:schemeClr>
                  </a:solidFill>
                  <a:effectLst>
                    <a:outerShdw blurRad="38100" dist="38100" dir="2700000" algn="tl">
                      <a:srgbClr val="000000">
                        <a:alpha val="43137"/>
                      </a:srgbClr>
                    </a:outerShdw>
                  </a:effectLst>
                  <a:latin typeface="맑은 고딕" panose="020B0503020000020004" pitchFamily="50" charset="-127"/>
                  <a:cs typeface="Calibri" panose="020F0502020204030204" pitchFamily="34" charset="0"/>
                </a:rPr>
                <a:t>~</a:t>
              </a:r>
              <a:r>
                <a:rPr lang="en-US" altLang="ko-KR" sz="1600" b="1" dirty="0">
                  <a:ln>
                    <a:solidFill>
                      <a:prstClr val="white">
                        <a:alpha val="0"/>
                      </a:prstClr>
                    </a:solidFill>
                  </a:ln>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2013</a:t>
              </a:r>
              <a:endParaRPr lang="ko-KR" altLang="en-US" sz="1600" b="1" dirty="0">
                <a:ln>
                  <a:solidFill>
                    <a:prstClr val="white">
                      <a:alpha val="0"/>
                    </a:prstClr>
                  </a:solidFill>
                </a:ln>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 name="Picture 4" descr="C:\Documents and Settings\YoonSM\바탕 화면\제목 없음-2.png">
              <a:extLst>
                <a:ext uri="{FF2B5EF4-FFF2-40B4-BE49-F238E27FC236}">
                  <a16:creationId xmlns:a16="http://schemas.microsoft.com/office/drawing/2014/main" id="{1587C691-2540-4B6B-9677-680DDF6227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8934" y="1946773"/>
              <a:ext cx="590651" cy="10385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그룹 20">
            <a:extLst>
              <a:ext uri="{FF2B5EF4-FFF2-40B4-BE49-F238E27FC236}">
                <a16:creationId xmlns:a16="http://schemas.microsoft.com/office/drawing/2014/main" id="{3E23FC89-B149-0F49-86A3-6EAD0F434A17}"/>
              </a:ext>
            </a:extLst>
          </p:cNvPr>
          <p:cNvGrpSpPr/>
          <p:nvPr/>
        </p:nvGrpSpPr>
        <p:grpSpPr>
          <a:xfrm>
            <a:off x="7200409" y="2896957"/>
            <a:ext cx="3962269" cy="3559218"/>
            <a:chOff x="7200409" y="2896957"/>
            <a:chExt cx="3962269" cy="3559218"/>
          </a:xfrm>
        </p:grpSpPr>
        <p:sp>
          <p:nvSpPr>
            <p:cNvPr id="11" name="TextBox 10">
              <a:extLst>
                <a:ext uri="{FF2B5EF4-FFF2-40B4-BE49-F238E27FC236}">
                  <a16:creationId xmlns:a16="http://schemas.microsoft.com/office/drawing/2014/main" id="{BE87F3EE-292D-4636-AC0D-9D2B7B641D0A}"/>
                </a:ext>
              </a:extLst>
            </p:cNvPr>
            <p:cNvSpPr txBox="1"/>
            <p:nvPr/>
          </p:nvSpPr>
          <p:spPr>
            <a:xfrm>
              <a:off x="7418261" y="4794182"/>
              <a:ext cx="3744417" cy="1661993"/>
            </a:xfrm>
            <a:prstGeom prst="rect">
              <a:avLst/>
            </a:prstGeom>
            <a:noFill/>
          </p:spPr>
          <p:txBody>
            <a:bodyPr wrap="square" lIns="0" tIns="0" rIns="0" bIns="0" rtlCol="0">
              <a:spAutoFit/>
            </a:bodyPr>
            <a:lstStyle/>
            <a:p>
              <a:pPr marL="85725" indent="-85725">
                <a:buClr>
                  <a:srgbClr val="496B95"/>
                </a:buClr>
                <a:buFont typeface="Arial" panose="020B0604020202020204" pitchFamily="34" charset="0"/>
                <a:buChar char="•"/>
              </a:pPr>
              <a:r>
                <a:rPr lang="en-US" altLang="ko-KR" sz="1200" dirty="0">
                  <a:latin typeface="Calibri" panose="020F0502020204030204" pitchFamily="34" charset="0"/>
                  <a:cs typeface="Calibri" panose="020F0502020204030204" pitchFamily="34" charset="0"/>
                </a:rPr>
                <a:t>Jan., 2014. Reorganizing the Company</a:t>
              </a:r>
            </a:p>
            <a:p>
              <a:pPr marL="85725" indent="-85725">
                <a:buClr>
                  <a:srgbClr val="496B95"/>
                </a:buClr>
                <a:buFont typeface="Arial" panose="020B0604020202020204" pitchFamily="34" charset="0"/>
                <a:buChar char="•"/>
              </a:pPr>
              <a:r>
                <a:rPr lang="en-US" altLang="ko-KR" sz="1200" dirty="0">
                  <a:latin typeface="Calibri" panose="020F0502020204030204" pitchFamily="34" charset="0"/>
                  <a:cs typeface="Calibri" panose="020F0502020204030204" pitchFamily="34" charset="0"/>
                </a:rPr>
                <a:t>Apr., 2014. Registering</a:t>
              </a:r>
              <a:r>
                <a:rPr lang="ko-KR" altLang="en-US" sz="1200" dirty="0">
                  <a:latin typeface="Calibri" panose="020F0502020204030204" pitchFamily="34" charset="0"/>
                  <a:cs typeface="Calibri" panose="020F0502020204030204" pitchFamily="34" charset="0"/>
                </a:rPr>
                <a:t> </a:t>
              </a:r>
              <a:r>
                <a:rPr lang="en-US" altLang="ko-KR" sz="1200" dirty="0">
                  <a:latin typeface="Calibri" panose="020F0502020204030204" pitchFamily="34" charset="0"/>
                  <a:cs typeface="Calibri" panose="020F0502020204030204" pitchFamily="34" charset="0"/>
                </a:rPr>
                <a:t>as</a:t>
              </a:r>
              <a:r>
                <a:rPr lang="ko-KR" altLang="en-US" sz="1200" dirty="0">
                  <a:latin typeface="Calibri" panose="020F0502020204030204" pitchFamily="34" charset="0"/>
                  <a:cs typeface="Calibri" panose="020F0502020204030204" pitchFamily="34" charset="0"/>
                </a:rPr>
                <a:t> </a:t>
              </a:r>
              <a:r>
                <a:rPr lang="en-US" altLang="ko-KR" sz="1200" dirty="0">
                  <a:latin typeface="Calibri" panose="020F0502020204030204" pitchFamily="34" charset="0"/>
                  <a:cs typeface="Calibri" panose="020F0502020204030204" pitchFamily="34" charset="0"/>
                </a:rPr>
                <a:t>Weather</a:t>
              </a:r>
              <a:r>
                <a:rPr lang="ko-KR" altLang="en-US" sz="1200" dirty="0">
                  <a:latin typeface="Calibri" panose="020F0502020204030204" pitchFamily="34" charset="0"/>
                  <a:cs typeface="Calibri" panose="020F0502020204030204" pitchFamily="34" charset="0"/>
                </a:rPr>
                <a:t> </a:t>
              </a:r>
              <a:r>
                <a:rPr lang="en-US" altLang="ko-KR" sz="1200" dirty="0">
                  <a:latin typeface="Calibri" panose="020F0502020204030204" pitchFamily="34" charset="0"/>
                  <a:cs typeface="Calibri" panose="020F0502020204030204" pitchFamily="34" charset="0"/>
                </a:rPr>
                <a:t>Company</a:t>
              </a:r>
              <a:r>
                <a:rPr lang="ko-KR" altLang="en-US" sz="1200" dirty="0">
                  <a:latin typeface="Calibri" panose="020F0502020204030204" pitchFamily="34" charset="0"/>
                  <a:cs typeface="Calibri" panose="020F0502020204030204" pitchFamily="34" charset="0"/>
                </a:rPr>
                <a:t> </a:t>
              </a:r>
              <a:r>
                <a:rPr lang="en-US" altLang="ko-KR" sz="1200" dirty="0">
                  <a:latin typeface="Calibri" panose="020F0502020204030204" pitchFamily="34" charset="0"/>
                  <a:cs typeface="Calibri" panose="020F0502020204030204" pitchFamily="34" charset="0"/>
                </a:rPr>
                <a:t>(KMA)</a:t>
              </a:r>
            </a:p>
            <a:p>
              <a:pPr marL="85725" indent="-85725">
                <a:buClr>
                  <a:srgbClr val="496B95"/>
                </a:buClr>
                <a:buFont typeface="Arial" panose="020B0604020202020204" pitchFamily="34" charset="0"/>
                <a:buChar char="•"/>
              </a:pPr>
              <a:r>
                <a:rPr lang="en-US" altLang="ko-KR" sz="1200" b="1" dirty="0">
                  <a:latin typeface="Calibri" panose="020F0502020204030204" pitchFamily="34" charset="0"/>
                  <a:cs typeface="Calibri" panose="020F0502020204030204" pitchFamily="34" charset="0"/>
                </a:rPr>
                <a:t>Dec., 2015. 1</a:t>
              </a:r>
              <a:r>
                <a:rPr lang="en-US" altLang="ko-KR" sz="1200" b="1" baseline="30000" dirty="0">
                  <a:latin typeface="Calibri" panose="020F0502020204030204" pitchFamily="34" charset="0"/>
                  <a:cs typeface="Calibri" panose="020F0502020204030204" pitchFamily="34" charset="0"/>
                </a:rPr>
                <a:t>st</a:t>
              </a:r>
              <a:r>
                <a:rPr lang="en-US" altLang="ko-KR" sz="1200" b="1" dirty="0">
                  <a:latin typeface="Calibri" panose="020F0502020204030204" pitchFamily="34" charset="0"/>
                  <a:cs typeface="Calibri" panose="020F0502020204030204" pitchFamily="34" charset="0"/>
                </a:rPr>
                <a:t> Administrator Award(RDA)</a:t>
              </a:r>
            </a:p>
            <a:p>
              <a:pPr marL="85725" indent="-85725">
                <a:buClr>
                  <a:srgbClr val="496B95"/>
                </a:buClr>
                <a:buFont typeface="Arial" panose="020B0604020202020204" pitchFamily="34" charset="0"/>
                <a:buChar char="•"/>
              </a:pPr>
              <a:r>
                <a:rPr lang="en-US" altLang="ko-KR" sz="1200" dirty="0">
                  <a:latin typeface="Calibri" panose="020F0502020204030204" pitchFamily="34" charset="0"/>
                  <a:cs typeface="Calibri" panose="020F0502020204030204" pitchFamily="34" charset="0"/>
                </a:rPr>
                <a:t>Jun., 2016. Venture Business Company Certification</a:t>
              </a:r>
            </a:p>
            <a:p>
              <a:pPr marL="85725" indent="-85725">
                <a:buClr>
                  <a:srgbClr val="496B95"/>
                </a:buClr>
                <a:buFont typeface="Arial" panose="020B0604020202020204" pitchFamily="34" charset="0"/>
                <a:buChar char="•"/>
              </a:pPr>
              <a:r>
                <a:rPr lang="en-US" altLang="ko-KR" sz="1200" dirty="0">
                  <a:latin typeface="Calibri" panose="020F0502020204030204" pitchFamily="34" charset="0"/>
                  <a:cs typeface="Calibri" panose="020F0502020204030204" pitchFamily="34" charset="0"/>
                </a:rPr>
                <a:t>Oct., 2017. 15</a:t>
              </a:r>
              <a:r>
                <a:rPr lang="en-US" altLang="ko-KR" sz="1200" baseline="30000" dirty="0">
                  <a:latin typeface="Calibri" panose="020F0502020204030204" pitchFamily="34" charset="0"/>
                  <a:cs typeface="Calibri" panose="020F0502020204030204" pitchFamily="34" charset="0"/>
                </a:rPr>
                <a:t>th</a:t>
              </a:r>
              <a:r>
                <a:rPr lang="en-US" altLang="ko-KR" sz="1200" dirty="0">
                  <a:latin typeface="Calibri" panose="020F0502020204030204" pitchFamily="34" charset="0"/>
                  <a:cs typeface="Calibri" panose="020F0502020204030204" pitchFamily="34" charset="0"/>
                </a:rPr>
                <a:t> Anniversary of Foundation</a:t>
              </a:r>
            </a:p>
            <a:p>
              <a:pPr marL="85725" indent="-85725">
                <a:buClr>
                  <a:srgbClr val="496B95"/>
                </a:buClr>
                <a:buFont typeface="Arial" panose="020B0604020202020204" pitchFamily="34" charset="0"/>
                <a:buChar char="•"/>
              </a:pPr>
              <a:r>
                <a:rPr lang="en-US" altLang="ko-KR" sz="1200" dirty="0">
                  <a:latin typeface="Calibri" panose="020F0502020204030204" pitchFamily="34" charset="0"/>
                  <a:cs typeface="Calibri" panose="020F0502020204030204" pitchFamily="34" charset="0"/>
                </a:rPr>
                <a:t>Nov., 2017. ISO 9001 Quality Management Certification</a:t>
              </a:r>
            </a:p>
            <a:p>
              <a:pPr marL="85725" indent="-85725">
                <a:buClr>
                  <a:srgbClr val="496B95"/>
                </a:buClr>
                <a:buFont typeface="Arial" panose="020B0604020202020204" pitchFamily="34" charset="0"/>
                <a:buChar char="•"/>
              </a:pPr>
              <a:r>
                <a:rPr lang="en-US" altLang="ko-KR" sz="1200" dirty="0">
                  <a:latin typeface="Calibri" panose="020F0502020204030204" pitchFamily="34" charset="0"/>
                  <a:cs typeface="Calibri" panose="020F0502020204030204" pitchFamily="34" charset="0"/>
                </a:rPr>
                <a:t>Nov., 2017. INNOBIZ Certification</a:t>
              </a:r>
            </a:p>
            <a:p>
              <a:pPr marL="85725" indent="-85725">
                <a:buClr>
                  <a:srgbClr val="496B95"/>
                </a:buClr>
                <a:buFont typeface="Arial" panose="020B0604020202020204" pitchFamily="34" charset="0"/>
                <a:buChar char="•"/>
              </a:pPr>
              <a:r>
                <a:rPr lang="en-US" altLang="ko-KR" sz="1200" b="1" dirty="0">
                  <a:latin typeface="Calibri" panose="020F0502020204030204" pitchFamily="34" charset="0"/>
                  <a:cs typeface="Calibri" panose="020F0502020204030204" pitchFamily="34" charset="0"/>
                </a:rPr>
                <a:t>May, 2018. 2</a:t>
              </a:r>
              <a:r>
                <a:rPr lang="en-US" altLang="ko-KR" sz="1200" b="1" baseline="30000" dirty="0">
                  <a:latin typeface="Calibri" panose="020F0502020204030204" pitchFamily="34" charset="0"/>
                  <a:cs typeface="Calibri" panose="020F0502020204030204" pitchFamily="34" charset="0"/>
                </a:rPr>
                <a:t>nd</a:t>
              </a:r>
              <a:r>
                <a:rPr lang="en-US" altLang="ko-KR" sz="1200" b="1" dirty="0">
                  <a:latin typeface="Calibri" panose="020F0502020204030204" pitchFamily="34" charset="0"/>
                  <a:cs typeface="Calibri" panose="020F0502020204030204" pitchFamily="34" charset="0"/>
                </a:rPr>
                <a:t> Administrator Award 2</a:t>
              </a:r>
              <a:r>
                <a:rPr lang="en-US" altLang="ko-KR" sz="1200" b="1" baseline="30000" dirty="0">
                  <a:latin typeface="Calibri" panose="020F0502020204030204" pitchFamily="34" charset="0"/>
                  <a:cs typeface="Calibri" panose="020F0502020204030204" pitchFamily="34" charset="0"/>
                </a:rPr>
                <a:t>nd</a:t>
              </a:r>
              <a:r>
                <a:rPr lang="en-US" altLang="ko-KR" sz="1200" b="1" dirty="0">
                  <a:latin typeface="Calibri" panose="020F0502020204030204" pitchFamily="34" charset="0"/>
                  <a:cs typeface="Calibri" panose="020F0502020204030204" pitchFamily="34" charset="0"/>
                </a:rPr>
                <a:t>(RDA)</a:t>
              </a:r>
            </a:p>
            <a:p>
              <a:pPr marL="85725" indent="-85725">
                <a:buClr>
                  <a:srgbClr val="496B95"/>
                </a:buClr>
                <a:buFont typeface="Arial" panose="020B0604020202020204" pitchFamily="34" charset="0"/>
                <a:buChar char="•"/>
              </a:pPr>
              <a:r>
                <a:rPr lang="en-US" altLang="ko-KR" sz="1200" dirty="0">
                  <a:latin typeface="Calibri" panose="020F0502020204030204" pitchFamily="34" charset="0"/>
                  <a:cs typeface="Calibri" panose="020F0502020204030204" pitchFamily="34" charset="0"/>
                </a:rPr>
                <a:t>Apr., 2019. Extension of Head Office</a:t>
              </a:r>
            </a:p>
          </p:txBody>
        </p:sp>
        <p:sp>
          <p:nvSpPr>
            <p:cNvPr id="12" name="TextBox 11">
              <a:extLst>
                <a:ext uri="{FF2B5EF4-FFF2-40B4-BE49-F238E27FC236}">
                  <a16:creationId xmlns:a16="http://schemas.microsoft.com/office/drawing/2014/main" id="{C5FCFA97-7BFE-4EE7-9961-B297EE405529}"/>
                </a:ext>
              </a:extLst>
            </p:cNvPr>
            <p:cNvSpPr txBox="1"/>
            <p:nvPr/>
          </p:nvSpPr>
          <p:spPr>
            <a:xfrm>
              <a:off x="7200409" y="4535951"/>
              <a:ext cx="2212600" cy="246221"/>
            </a:xfrm>
            <a:prstGeom prst="rect">
              <a:avLst/>
            </a:prstGeom>
            <a:noFill/>
          </p:spPr>
          <p:txBody>
            <a:bodyPr wrap="square" lIns="0" tIns="0" rIns="0" bIns="0" rtlCol="0">
              <a:spAutoFit/>
            </a:bodyPr>
            <a:lstStyle/>
            <a:p>
              <a:pPr algn="ctr" latinLnBrk="0"/>
              <a:r>
                <a:rPr lang="en-US" altLang="ko-KR" sz="1600" b="1" dirty="0">
                  <a:ln>
                    <a:solidFill>
                      <a:prstClr val="white">
                        <a:alpha val="0"/>
                      </a:prstClr>
                    </a:solidFill>
                  </a:ln>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Advancement 2014</a:t>
              </a:r>
              <a:r>
                <a:rPr lang="en-US" altLang="ko-KR" sz="1600" b="1" dirty="0">
                  <a:ln>
                    <a:solidFill>
                      <a:prstClr val="white">
                        <a:alpha val="0"/>
                      </a:prstClr>
                    </a:solidFill>
                  </a:ln>
                  <a:solidFill>
                    <a:schemeClr val="tx1">
                      <a:lumMod val="75000"/>
                      <a:lumOff val="25000"/>
                    </a:schemeClr>
                  </a:solidFill>
                  <a:effectLst>
                    <a:outerShdw blurRad="38100" dist="38100" dir="2700000" algn="tl">
                      <a:srgbClr val="000000">
                        <a:alpha val="43137"/>
                      </a:srgbClr>
                    </a:outerShdw>
                  </a:effectLst>
                  <a:latin typeface="맑은 고딕" panose="020B0503020000020004" pitchFamily="50" charset="-127"/>
                  <a:cs typeface="Calibri" panose="020F0502020204030204" pitchFamily="34" charset="0"/>
                </a:rPr>
                <a:t>~</a:t>
              </a:r>
              <a:r>
                <a:rPr lang="en-US" altLang="ko-KR" sz="1600" b="1" dirty="0">
                  <a:ln>
                    <a:solidFill>
                      <a:prstClr val="white">
                        <a:alpha val="0"/>
                      </a:prstClr>
                    </a:solidFill>
                  </a:ln>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ko-KR" altLang="en-US" sz="1600" b="1" dirty="0">
                <a:ln>
                  <a:solidFill>
                    <a:prstClr val="white">
                      <a:alpha val="0"/>
                    </a:prstClr>
                  </a:solidFill>
                </a:ln>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3" name="Picture 3" descr="C:\Documents and Settings\YoonSM\바탕 화면\1.png">
              <a:extLst>
                <a:ext uri="{FF2B5EF4-FFF2-40B4-BE49-F238E27FC236}">
                  <a16:creationId xmlns:a16="http://schemas.microsoft.com/office/drawing/2014/main" id="{8AEAD5F1-6406-4A77-A185-43E81F6CE7C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09306" y="2896957"/>
              <a:ext cx="1090391" cy="17619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2348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750"/>
                                        <p:tgtEl>
                                          <p:spTgt spid="20"/>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750"/>
                                        <p:tgtEl>
                                          <p:spTgt spid="14"/>
                                        </p:tgtEl>
                                      </p:cBhvr>
                                    </p:animEffect>
                                  </p:childTnLst>
                                </p:cTn>
                              </p:par>
                              <p:par>
                                <p:cTn id="11" presetID="22" presetClass="entr" presetSubtype="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내용 개체 틀 2">
            <a:extLst>
              <a:ext uri="{FF2B5EF4-FFF2-40B4-BE49-F238E27FC236}">
                <a16:creationId xmlns:a16="http://schemas.microsoft.com/office/drawing/2014/main" id="{17D95CE2-993E-4476-A77B-4E68810DF4CB}"/>
              </a:ext>
            </a:extLst>
          </p:cNvPr>
          <p:cNvSpPr txBox="1">
            <a:spLocks/>
          </p:cNvSpPr>
          <p:nvPr/>
        </p:nvSpPr>
        <p:spPr>
          <a:xfrm>
            <a:off x="263352" y="1196752"/>
            <a:ext cx="11593288" cy="3207801"/>
          </a:xfrm>
          <a:prstGeom prst="rect">
            <a:avLst/>
          </a:prstGeom>
        </p:spPr>
        <p:txBody>
          <a:bodyPr>
            <a:noAutofit/>
          </a:bodyPr>
          <a:lstStyle>
            <a:lvl1pPr marL="342657" indent="-342657" algn="l" defTabSz="913753"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424" indent="-285548" algn="l" defTabSz="913753"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2191" indent="-228437" algn="l" defTabSz="913753"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599067" indent="-228437" algn="l" defTabSz="913753"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5943" indent="-228437" algn="l" defTabSz="913753"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2820" indent="-228437" algn="l" defTabSz="913753"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69696" indent="-228437" algn="l" defTabSz="913753"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6573" indent="-228437" algn="l" defTabSz="913753"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3448" indent="-228437" algn="l" defTabSz="913753"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342900" algn="just" defTabSz="914400">
              <a:buNone/>
            </a:pPr>
            <a:r>
              <a:rPr lang="en-US" altLang="ko-KR" sz="1400" dirty="0">
                <a:solidFill>
                  <a:schemeClr val="tx1">
                    <a:lumMod val="75000"/>
                    <a:lumOff val="25000"/>
                  </a:schemeClr>
                </a:solidFill>
                <a:latin typeface="Calibri" panose="020F0502020204030204" pitchFamily="34" charset="0"/>
                <a:cs typeface="Calibri" pitchFamily="34" charset="0"/>
              </a:rPr>
              <a:t> Our company collects numerical data in agricultural environment and identify plant responses to climate change. We implement biometeorological information delivery services(BIDS) based on empirical or statistical analysis using numerical data. BIDS provide users with site-specific agricultural information via Web and mobile applications.</a:t>
            </a:r>
            <a:r>
              <a:rPr lang="en-US" altLang="ko-KR" sz="1400" b="1" dirty="0">
                <a:solidFill>
                  <a:schemeClr val="tx1">
                    <a:lumMod val="75000"/>
                    <a:lumOff val="25000"/>
                  </a:schemeClr>
                </a:solidFill>
                <a:latin typeface="Calibri" panose="020F0502020204030204" pitchFamily="34" charset="0"/>
                <a:cs typeface="Calibri" pitchFamily="34" charset="0"/>
              </a:rPr>
              <a:t> </a:t>
            </a:r>
          </a:p>
          <a:p>
            <a:pPr marL="0" indent="-342900" algn="just" defTabSz="914400">
              <a:buNone/>
            </a:pPr>
            <a:r>
              <a:rPr lang="en-US" altLang="ko-KR" sz="1400" b="1" dirty="0">
                <a:solidFill>
                  <a:schemeClr val="tx1">
                    <a:lumMod val="75000"/>
                    <a:lumOff val="25000"/>
                  </a:schemeClr>
                </a:solidFill>
                <a:latin typeface="Calibri" panose="020F0502020204030204" pitchFamily="34" charset="0"/>
                <a:cs typeface="Calibri" pitchFamily="34" charset="0"/>
              </a:rPr>
              <a:t>EPINET</a:t>
            </a:r>
            <a:r>
              <a:rPr lang="en-US" altLang="ko-KR" sz="1400" dirty="0">
                <a:solidFill>
                  <a:schemeClr val="tx1">
                    <a:lumMod val="75000"/>
                    <a:lumOff val="25000"/>
                  </a:schemeClr>
                </a:solidFill>
                <a:latin typeface="Calibri" panose="020F0502020204030204" pitchFamily="34" charset="0"/>
                <a:cs typeface="Calibri" pitchFamily="34" charset="0"/>
              </a:rPr>
              <a:t> as a unique venture in operating </a:t>
            </a:r>
            <a:r>
              <a:rPr lang="en-US" altLang="ko-KR" sz="1400" dirty="0" err="1">
                <a:solidFill>
                  <a:schemeClr val="tx1">
                    <a:lumMod val="75000"/>
                    <a:lumOff val="25000"/>
                  </a:schemeClr>
                </a:solidFill>
                <a:latin typeface="Calibri" panose="020F0502020204030204" pitchFamily="34" charset="0"/>
                <a:cs typeface="Calibri" pitchFamily="34" charset="0"/>
              </a:rPr>
              <a:t>agroclimate</a:t>
            </a:r>
            <a:r>
              <a:rPr lang="en-US" altLang="ko-KR" sz="1400" dirty="0">
                <a:solidFill>
                  <a:schemeClr val="tx1">
                    <a:lumMod val="75000"/>
                    <a:lumOff val="25000"/>
                  </a:schemeClr>
                </a:solidFill>
                <a:latin typeface="Calibri" panose="020F0502020204030204" pitchFamily="34" charset="0"/>
                <a:cs typeface="Calibri" pitchFamily="34" charset="0"/>
              </a:rPr>
              <a:t> systems, has an immense processing capacity that collects and process numerical weather data to establish agricultural environment information service.</a:t>
            </a:r>
          </a:p>
          <a:p>
            <a:pPr marL="0" indent="-342900" algn="just" defTabSz="914400">
              <a:buNone/>
            </a:pPr>
            <a:endParaRPr lang="en-US" altLang="ko-KR" sz="1400" dirty="0">
              <a:solidFill>
                <a:schemeClr val="tx1">
                  <a:lumMod val="75000"/>
                  <a:lumOff val="25000"/>
                </a:schemeClr>
              </a:solidFill>
              <a:latin typeface="Calibri" panose="020F0502020204030204" pitchFamily="34" charset="0"/>
              <a:cs typeface="Calibri" pitchFamily="34" charset="0"/>
            </a:endParaRPr>
          </a:p>
          <a:p>
            <a:pPr marL="0" indent="-342900" algn="just" defTabSz="914400">
              <a:buNone/>
            </a:pPr>
            <a:r>
              <a:rPr lang="en-US" altLang="ko-KR" sz="1400" b="1" dirty="0">
                <a:solidFill>
                  <a:schemeClr val="tx1">
                    <a:lumMod val="75000"/>
                    <a:lumOff val="25000"/>
                  </a:schemeClr>
                </a:solidFill>
                <a:latin typeface="Calibri" panose="020F0502020204030204" pitchFamily="34" charset="0"/>
                <a:cs typeface="Calibri" pitchFamily="34" charset="0"/>
              </a:rPr>
              <a:t>Technology</a:t>
            </a:r>
          </a:p>
          <a:p>
            <a:pPr marL="0" indent="0" algn="just" defTabSz="914400"/>
            <a:r>
              <a:rPr lang="en-US" altLang="ko-KR" sz="1400" dirty="0">
                <a:solidFill>
                  <a:schemeClr val="tx1">
                    <a:lumMod val="75000"/>
                    <a:lumOff val="25000"/>
                  </a:schemeClr>
                </a:solidFill>
                <a:latin typeface="Calibri" panose="020F0502020204030204" pitchFamily="34" charset="0"/>
                <a:cs typeface="Calibri" pitchFamily="34" charset="0"/>
              </a:rPr>
              <a:t> Processing </a:t>
            </a:r>
            <a:r>
              <a:rPr lang="en-US" altLang="ko-KR" sz="1400" dirty="0" err="1">
                <a:solidFill>
                  <a:schemeClr val="tx1">
                    <a:lumMod val="75000"/>
                    <a:lumOff val="25000"/>
                  </a:schemeClr>
                </a:solidFill>
                <a:latin typeface="Calibri" panose="020F0502020204030204" pitchFamily="34" charset="0"/>
                <a:cs typeface="Calibri" pitchFamily="34" charset="0"/>
              </a:rPr>
              <a:t>AgMet</a:t>
            </a:r>
            <a:r>
              <a:rPr lang="en-US" altLang="ko-KR" sz="1400" dirty="0">
                <a:solidFill>
                  <a:schemeClr val="tx1">
                    <a:lumMod val="75000"/>
                    <a:lumOff val="25000"/>
                  </a:schemeClr>
                </a:solidFill>
                <a:latin typeface="Calibri" panose="020F0502020204030204" pitchFamily="34" charset="0"/>
                <a:cs typeface="Calibri" pitchFamily="34" charset="0"/>
              </a:rPr>
              <a:t> data using various meteorological models</a:t>
            </a:r>
          </a:p>
          <a:p>
            <a:pPr marL="0" indent="0" algn="just" defTabSz="914400"/>
            <a:r>
              <a:rPr lang="en-US" altLang="ko-KR" sz="1400" dirty="0">
                <a:solidFill>
                  <a:schemeClr val="tx1">
                    <a:lumMod val="75000"/>
                    <a:lumOff val="25000"/>
                  </a:schemeClr>
                </a:solidFill>
                <a:latin typeface="Calibri" panose="020F0502020204030204" pitchFamily="34" charset="0"/>
                <a:cs typeface="Calibri" pitchFamily="34" charset="0"/>
              </a:rPr>
              <a:t> Plant disease and insect pests forecast system</a:t>
            </a:r>
          </a:p>
          <a:p>
            <a:pPr marL="0" indent="0" algn="just" defTabSz="914400"/>
            <a:r>
              <a:rPr lang="en-US" altLang="ko-KR" sz="1400" dirty="0">
                <a:solidFill>
                  <a:schemeClr val="tx1">
                    <a:lumMod val="75000"/>
                    <a:lumOff val="25000"/>
                  </a:schemeClr>
                </a:solidFill>
                <a:latin typeface="Calibri" panose="020F0502020204030204" pitchFamily="34" charset="0"/>
                <a:cs typeface="Calibri" pitchFamily="34" charset="0"/>
              </a:rPr>
              <a:t> High resolution Web-GIS</a:t>
            </a:r>
          </a:p>
          <a:p>
            <a:pPr marL="0" indent="0" algn="just" defTabSz="914400"/>
            <a:r>
              <a:rPr lang="en-US" altLang="ko-KR" sz="1400" dirty="0">
                <a:solidFill>
                  <a:schemeClr val="tx1">
                    <a:lumMod val="75000"/>
                    <a:lumOff val="25000"/>
                  </a:schemeClr>
                </a:solidFill>
                <a:latin typeface="Calibri" panose="020F0502020204030204" pitchFamily="34" charset="0"/>
                <a:cs typeface="Calibri" pitchFamily="34" charset="0"/>
              </a:rPr>
              <a:t> Software development and system integration</a:t>
            </a:r>
          </a:p>
          <a:p>
            <a:pPr marL="0" indent="0" algn="just" defTabSz="914400"/>
            <a:r>
              <a:rPr lang="en-US" altLang="ko-KR" sz="1400" dirty="0">
                <a:solidFill>
                  <a:schemeClr val="tx1">
                    <a:lumMod val="75000"/>
                    <a:lumOff val="25000"/>
                  </a:schemeClr>
                </a:solidFill>
                <a:latin typeface="Calibri" panose="020F0502020204030204" pitchFamily="34" charset="0"/>
                <a:cs typeface="Calibri" pitchFamily="34" charset="0"/>
              </a:rPr>
              <a:t> Real-time information system</a:t>
            </a:r>
          </a:p>
          <a:p>
            <a:pPr marL="0" indent="0" algn="just" defTabSz="914400"/>
            <a:r>
              <a:rPr lang="en-US" altLang="ko-KR" sz="1400" dirty="0">
                <a:solidFill>
                  <a:schemeClr val="tx1">
                    <a:lumMod val="75000"/>
                    <a:lumOff val="25000"/>
                  </a:schemeClr>
                </a:solidFill>
                <a:latin typeface="Calibri" panose="020F0502020204030204" pitchFamily="34" charset="0"/>
                <a:cs typeface="Calibri" pitchFamily="34" charset="0"/>
              </a:rPr>
              <a:t> Mobile application development</a:t>
            </a:r>
          </a:p>
        </p:txBody>
      </p:sp>
      <p:sp>
        <p:nvSpPr>
          <p:cNvPr id="8" name="TextBox 7">
            <a:extLst>
              <a:ext uri="{FF2B5EF4-FFF2-40B4-BE49-F238E27FC236}">
                <a16:creationId xmlns:a16="http://schemas.microsoft.com/office/drawing/2014/main" id="{406E1931-F348-43BF-83FD-C9D8FD7DCCED}"/>
              </a:ext>
            </a:extLst>
          </p:cNvPr>
          <p:cNvSpPr txBox="1"/>
          <p:nvPr/>
        </p:nvSpPr>
        <p:spPr>
          <a:xfrm>
            <a:off x="31964" y="611396"/>
            <a:ext cx="1655005" cy="369332"/>
          </a:xfrm>
          <a:prstGeom prst="rect">
            <a:avLst/>
          </a:prstGeom>
          <a:noFill/>
        </p:spPr>
        <p:txBody>
          <a:bodyPr wrap="none" rtlCol="0">
            <a:spAutoFit/>
          </a:bodyPr>
          <a:lstStyle/>
          <a:p>
            <a:r>
              <a:rPr lang="en-US" altLang="ko-KR" b="1" dirty="0">
                <a:solidFill>
                  <a:schemeClr val="bg1"/>
                </a:solidFill>
                <a:effectLst>
                  <a:outerShdw blurRad="38100" dist="38100" dir="2700000" algn="tl">
                    <a:srgbClr val="000000">
                      <a:alpha val="43137"/>
                    </a:srgbClr>
                  </a:outerShdw>
                </a:effectLst>
                <a:latin typeface="Calibri" pitchFamily="34" charset="0"/>
                <a:cs typeface="Calibri" pitchFamily="34" charset="0"/>
              </a:rPr>
              <a:t>Our technology</a:t>
            </a:r>
          </a:p>
        </p:txBody>
      </p:sp>
      <p:grpSp>
        <p:nvGrpSpPr>
          <p:cNvPr id="15" name="그룹 14">
            <a:extLst>
              <a:ext uri="{FF2B5EF4-FFF2-40B4-BE49-F238E27FC236}">
                <a16:creationId xmlns:a16="http://schemas.microsoft.com/office/drawing/2014/main" id="{764CACC8-834F-4853-8706-8821465B32C0}"/>
              </a:ext>
            </a:extLst>
          </p:cNvPr>
          <p:cNvGrpSpPr/>
          <p:nvPr/>
        </p:nvGrpSpPr>
        <p:grpSpPr>
          <a:xfrm>
            <a:off x="5303912" y="2708920"/>
            <a:ext cx="5648176" cy="3081373"/>
            <a:chOff x="589136" y="5313040"/>
            <a:chExt cx="5648176" cy="3081373"/>
          </a:xfrm>
        </p:grpSpPr>
        <p:sp>
          <p:nvSpPr>
            <p:cNvPr id="16" name="타원 15">
              <a:extLst>
                <a:ext uri="{FF2B5EF4-FFF2-40B4-BE49-F238E27FC236}">
                  <a16:creationId xmlns:a16="http://schemas.microsoft.com/office/drawing/2014/main" id="{C07C70BC-FBDF-4075-8ECF-D1ED24481C57}"/>
                </a:ext>
              </a:extLst>
            </p:cNvPr>
            <p:cNvSpPr/>
            <p:nvPr/>
          </p:nvSpPr>
          <p:spPr>
            <a:xfrm>
              <a:off x="589136" y="5552479"/>
              <a:ext cx="1584176" cy="158417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ko-KR" sz="1400" dirty="0">
                  <a:solidFill>
                    <a:schemeClr val="tx1"/>
                  </a:solidFill>
                  <a:latin typeface="NanumBarunGothic" panose="020B0603020101020101" pitchFamily="34" charset="-127"/>
                  <a:ea typeface="NanumBarunGothic" panose="020B0603020101020101" pitchFamily="34" charset="-127"/>
                </a:rPr>
                <a:t>Bio </a:t>
              </a:r>
            </a:p>
            <a:p>
              <a:pPr algn="ctr"/>
              <a:r>
                <a:rPr kumimoji="1" lang="en-US" altLang="ko-KR" sz="1400" dirty="0">
                  <a:solidFill>
                    <a:schemeClr val="tx1"/>
                  </a:solidFill>
                  <a:latin typeface="NanumBarunGothic" panose="020B0603020101020101" pitchFamily="34" charset="-127"/>
                  <a:ea typeface="NanumBarunGothic" panose="020B0603020101020101" pitchFamily="34" charset="-127"/>
                </a:rPr>
                <a:t>Technology</a:t>
              </a:r>
            </a:p>
          </p:txBody>
        </p:sp>
        <p:sp>
          <p:nvSpPr>
            <p:cNvPr id="17" name="사다리꼴[T] 27">
              <a:extLst>
                <a:ext uri="{FF2B5EF4-FFF2-40B4-BE49-F238E27FC236}">
                  <a16:creationId xmlns:a16="http://schemas.microsoft.com/office/drawing/2014/main" id="{17C1550A-B2C1-43C5-97ED-3E5F6794A9A2}"/>
                </a:ext>
              </a:extLst>
            </p:cNvPr>
            <p:cNvSpPr/>
            <p:nvPr/>
          </p:nvSpPr>
          <p:spPr>
            <a:xfrm rot="10800000">
              <a:off x="1016175" y="5313040"/>
              <a:ext cx="730098" cy="471203"/>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8" name="타원 17">
              <a:extLst>
                <a:ext uri="{FF2B5EF4-FFF2-40B4-BE49-F238E27FC236}">
                  <a16:creationId xmlns:a16="http://schemas.microsoft.com/office/drawing/2014/main" id="{7D6BF626-E23F-4CDE-A109-6AB68E7EEAE7}"/>
                </a:ext>
              </a:extLst>
            </p:cNvPr>
            <p:cNvSpPr/>
            <p:nvPr/>
          </p:nvSpPr>
          <p:spPr>
            <a:xfrm>
              <a:off x="2649787" y="5552479"/>
              <a:ext cx="1584176" cy="158417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kumimoji="1" lang="en-US" altLang="ko-KR" sz="1400" dirty="0">
                  <a:solidFill>
                    <a:schemeClr val="tx1"/>
                  </a:solidFill>
                  <a:latin typeface="NanumBarunGothic" panose="020B0603020101020101" pitchFamily="34" charset="-127"/>
                  <a:ea typeface="NanumBarunGothic" panose="020B0603020101020101" pitchFamily="34" charset="-127"/>
                </a:rPr>
                <a:t>Information Technology</a:t>
              </a:r>
            </a:p>
          </p:txBody>
        </p:sp>
        <p:sp>
          <p:nvSpPr>
            <p:cNvPr id="19" name="사다리꼴[T] 29">
              <a:extLst>
                <a:ext uri="{FF2B5EF4-FFF2-40B4-BE49-F238E27FC236}">
                  <a16:creationId xmlns:a16="http://schemas.microsoft.com/office/drawing/2014/main" id="{0E101966-E635-4A27-8EE6-397934C8330F}"/>
                </a:ext>
              </a:extLst>
            </p:cNvPr>
            <p:cNvSpPr/>
            <p:nvPr/>
          </p:nvSpPr>
          <p:spPr>
            <a:xfrm rot="10800000">
              <a:off x="3076827" y="5313040"/>
              <a:ext cx="730098" cy="471203"/>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20" name="타원 19">
              <a:extLst>
                <a:ext uri="{FF2B5EF4-FFF2-40B4-BE49-F238E27FC236}">
                  <a16:creationId xmlns:a16="http://schemas.microsoft.com/office/drawing/2014/main" id="{DDF302C7-6046-41F6-90AE-EBDE9AC5E47F}"/>
                </a:ext>
              </a:extLst>
            </p:cNvPr>
            <p:cNvSpPr/>
            <p:nvPr/>
          </p:nvSpPr>
          <p:spPr>
            <a:xfrm>
              <a:off x="4653136" y="5552479"/>
              <a:ext cx="1584176" cy="158417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kumimoji="1" lang="en-US" altLang="ko-KR" sz="1400" dirty="0">
                  <a:solidFill>
                    <a:schemeClr val="tx1"/>
                  </a:solidFill>
                  <a:latin typeface="NanumBarunGothic" panose="020B0603020101020101" pitchFamily="34" charset="-127"/>
                  <a:ea typeface="NanumBarunGothic" panose="020B0603020101020101" pitchFamily="34" charset="-127"/>
                </a:rPr>
                <a:t>Environment Technology</a:t>
              </a:r>
            </a:p>
          </p:txBody>
        </p:sp>
        <p:sp>
          <p:nvSpPr>
            <p:cNvPr id="21" name="사다리꼴[T] 31">
              <a:extLst>
                <a:ext uri="{FF2B5EF4-FFF2-40B4-BE49-F238E27FC236}">
                  <a16:creationId xmlns:a16="http://schemas.microsoft.com/office/drawing/2014/main" id="{EB4952EF-126C-4B0E-870F-7090C782DDD6}"/>
                </a:ext>
              </a:extLst>
            </p:cNvPr>
            <p:cNvSpPr/>
            <p:nvPr/>
          </p:nvSpPr>
          <p:spPr>
            <a:xfrm rot="10800000">
              <a:off x="5080176" y="5313040"/>
              <a:ext cx="730098" cy="471203"/>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22" name="십자형[C] 32">
              <a:extLst>
                <a:ext uri="{FF2B5EF4-FFF2-40B4-BE49-F238E27FC236}">
                  <a16:creationId xmlns:a16="http://schemas.microsoft.com/office/drawing/2014/main" id="{7E6A6DC6-920D-40DC-A663-DC1DE1A4CB95}"/>
                </a:ext>
              </a:extLst>
            </p:cNvPr>
            <p:cNvSpPr/>
            <p:nvPr/>
          </p:nvSpPr>
          <p:spPr>
            <a:xfrm>
              <a:off x="2309370" y="6256713"/>
              <a:ext cx="175708" cy="175708"/>
            </a:xfrm>
            <a:prstGeom prst="plus">
              <a:avLst>
                <a:gd name="adj" fmla="val 4070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23" name="십자형[C] 33">
              <a:extLst>
                <a:ext uri="{FF2B5EF4-FFF2-40B4-BE49-F238E27FC236}">
                  <a16:creationId xmlns:a16="http://schemas.microsoft.com/office/drawing/2014/main" id="{48F92F74-A2DE-4B03-B1A3-6977C2DEDADC}"/>
                </a:ext>
              </a:extLst>
            </p:cNvPr>
            <p:cNvSpPr/>
            <p:nvPr/>
          </p:nvSpPr>
          <p:spPr>
            <a:xfrm>
              <a:off x="4341370" y="6256713"/>
              <a:ext cx="175708" cy="175708"/>
            </a:xfrm>
            <a:prstGeom prst="plus">
              <a:avLst>
                <a:gd name="adj" fmla="val 4070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pic>
          <p:nvPicPr>
            <p:cNvPr id="24" name="그림 23">
              <a:extLst>
                <a:ext uri="{FF2B5EF4-FFF2-40B4-BE49-F238E27FC236}">
                  <a16:creationId xmlns:a16="http://schemas.microsoft.com/office/drawing/2014/main" id="{955D5311-566A-42AB-8716-BA0823C6E900}"/>
                </a:ext>
              </a:extLst>
            </p:cNvPr>
            <p:cNvPicPr>
              <a:picLocks noChangeAspect="1"/>
            </p:cNvPicPr>
            <p:nvPr/>
          </p:nvPicPr>
          <p:blipFill>
            <a:blip r:embed="rId2"/>
            <a:stretch>
              <a:fillRect/>
            </a:stretch>
          </p:blipFill>
          <p:spPr>
            <a:xfrm>
              <a:off x="1144629" y="5408463"/>
              <a:ext cx="480311" cy="422960"/>
            </a:xfrm>
            <a:prstGeom prst="rect">
              <a:avLst/>
            </a:prstGeom>
          </p:spPr>
        </p:pic>
        <p:pic>
          <p:nvPicPr>
            <p:cNvPr id="25" name="그림 24">
              <a:extLst>
                <a:ext uri="{FF2B5EF4-FFF2-40B4-BE49-F238E27FC236}">
                  <a16:creationId xmlns:a16="http://schemas.microsoft.com/office/drawing/2014/main" id="{9D928E6A-DA74-4B7D-A7E6-BD5803A1F7A6}"/>
                </a:ext>
              </a:extLst>
            </p:cNvPr>
            <p:cNvPicPr>
              <a:picLocks noChangeAspect="1"/>
            </p:cNvPicPr>
            <p:nvPr/>
          </p:nvPicPr>
          <p:blipFill>
            <a:blip r:embed="rId3"/>
            <a:stretch>
              <a:fillRect/>
            </a:stretch>
          </p:blipFill>
          <p:spPr>
            <a:xfrm>
              <a:off x="3226811" y="5419216"/>
              <a:ext cx="430129" cy="401454"/>
            </a:xfrm>
            <a:prstGeom prst="rect">
              <a:avLst/>
            </a:prstGeom>
          </p:spPr>
        </p:pic>
        <p:pic>
          <p:nvPicPr>
            <p:cNvPr id="26" name="그림 25">
              <a:extLst>
                <a:ext uri="{FF2B5EF4-FFF2-40B4-BE49-F238E27FC236}">
                  <a16:creationId xmlns:a16="http://schemas.microsoft.com/office/drawing/2014/main" id="{593D42D3-8F0E-4D20-B1BE-350FEDB57AC3}"/>
                </a:ext>
              </a:extLst>
            </p:cNvPr>
            <p:cNvPicPr>
              <a:picLocks noChangeAspect="1"/>
            </p:cNvPicPr>
            <p:nvPr/>
          </p:nvPicPr>
          <p:blipFill>
            <a:blip r:embed="rId4"/>
            <a:stretch>
              <a:fillRect/>
            </a:stretch>
          </p:blipFill>
          <p:spPr>
            <a:xfrm>
              <a:off x="5233323" y="5433554"/>
              <a:ext cx="430129" cy="372778"/>
            </a:xfrm>
            <a:prstGeom prst="rect">
              <a:avLst/>
            </a:prstGeom>
          </p:spPr>
        </p:pic>
        <p:sp>
          <p:nvSpPr>
            <p:cNvPr id="27" name="TextBox 26">
              <a:extLst>
                <a:ext uri="{FF2B5EF4-FFF2-40B4-BE49-F238E27FC236}">
                  <a16:creationId xmlns:a16="http://schemas.microsoft.com/office/drawing/2014/main" id="{7E5C81FF-ADA8-4853-B371-BAD707129DC4}"/>
                </a:ext>
              </a:extLst>
            </p:cNvPr>
            <p:cNvSpPr txBox="1"/>
            <p:nvPr/>
          </p:nvSpPr>
          <p:spPr>
            <a:xfrm>
              <a:off x="1688190" y="8025081"/>
              <a:ext cx="3507370" cy="369332"/>
            </a:xfrm>
            <a:prstGeom prst="rect">
              <a:avLst/>
            </a:prstGeom>
            <a:noFill/>
          </p:spPr>
          <p:txBody>
            <a:bodyPr wrap="none" rtlCol="0">
              <a:spAutoFit/>
            </a:bodyPr>
            <a:lstStyle/>
            <a:p>
              <a:r>
                <a:rPr kumimoji="1" lang="en-US" altLang="ko-KR" b="1" dirty="0">
                  <a:solidFill>
                    <a:srgbClr val="00A14F"/>
                  </a:solidFill>
                  <a:latin typeface="NanumBarunGothic" panose="020B0603020101020101" pitchFamily="34" charset="-127"/>
                  <a:ea typeface="NanumBarunGothic" panose="020B0603020101020101" pitchFamily="34" charset="-127"/>
                </a:rPr>
                <a:t>Agricultural Information Service</a:t>
              </a:r>
            </a:p>
          </p:txBody>
        </p:sp>
        <p:cxnSp>
          <p:nvCxnSpPr>
            <p:cNvPr id="28" name="직선 연결선[R] 38">
              <a:extLst>
                <a:ext uri="{FF2B5EF4-FFF2-40B4-BE49-F238E27FC236}">
                  <a16:creationId xmlns:a16="http://schemas.microsoft.com/office/drawing/2014/main" id="{7E1B5C45-1FF9-4E70-9FCA-3A0587EC0E47}"/>
                </a:ext>
              </a:extLst>
            </p:cNvPr>
            <p:cNvCxnSpPr>
              <a:stCxn id="16" idx="4"/>
              <a:endCxn id="27" idx="0"/>
            </p:cNvCxnSpPr>
            <p:nvPr/>
          </p:nvCxnSpPr>
          <p:spPr>
            <a:xfrm>
              <a:off x="1381224" y="7136655"/>
              <a:ext cx="2060651" cy="888426"/>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9" name="직선 연결선[R] 39">
              <a:extLst>
                <a:ext uri="{FF2B5EF4-FFF2-40B4-BE49-F238E27FC236}">
                  <a16:creationId xmlns:a16="http://schemas.microsoft.com/office/drawing/2014/main" id="{11385C49-FADE-4991-81EF-6ADB31941050}"/>
                </a:ext>
              </a:extLst>
            </p:cNvPr>
            <p:cNvCxnSpPr>
              <a:stCxn id="20" idx="4"/>
              <a:endCxn id="27" idx="0"/>
            </p:cNvCxnSpPr>
            <p:nvPr/>
          </p:nvCxnSpPr>
          <p:spPr>
            <a:xfrm flipH="1">
              <a:off x="3441875" y="7136655"/>
              <a:ext cx="2003349" cy="888426"/>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0" name="직선 연결선[R] 40">
              <a:extLst>
                <a:ext uri="{FF2B5EF4-FFF2-40B4-BE49-F238E27FC236}">
                  <a16:creationId xmlns:a16="http://schemas.microsoft.com/office/drawing/2014/main" id="{A484207E-F3B1-49F6-8CEC-7E08D1E9CC95}"/>
                </a:ext>
              </a:extLst>
            </p:cNvPr>
            <p:cNvCxnSpPr>
              <a:stCxn id="18" idx="4"/>
              <a:endCxn id="27" idx="0"/>
            </p:cNvCxnSpPr>
            <p:nvPr/>
          </p:nvCxnSpPr>
          <p:spPr>
            <a:xfrm>
              <a:off x="3441875" y="7136655"/>
              <a:ext cx="0" cy="888426"/>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5357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519AF9EB-8936-4D66-906F-73244010B8AF}"/>
              </a:ext>
            </a:extLst>
          </p:cNvPr>
          <p:cNvSpPr/>
          <p:nvPr/>
        </p:nvSpPr>
        <p:spPr>
          <a:xfrm>
            <a:off x="515351" y="1268760"/>
            <a:ext cx="8703360" cy="461661"/>
          </a:xfrm>
          <a:prstGeom prst="rect">
            <a:avLst/>
          </a:prstGeom>
        </p:spPr>
        <p:txBody>
          <a:bodyPr wrap="square" lIns="91434" tIns="45718" rIns="91434" bIns="45718">
            <a:spAutoFit/>
          </a:bodyPr>
          <a:lstStyle/>
          <a:p>
            <a:pPr lvl="0" algn="just"/>
            <a:r>
              <a:rPr lang="en-US" altLang="ko-KR" sz="1200" dirty="0">
                <a:solidFill>
                  <a:prstClr val="black"/>
                </a:solidFill>
                <a:latin typeface="Calibri" panose="020F0502020204030204" pitchFamily="34" charset="0"/>
                <a:cs typeface="Calibri" panose="020F0502020204030204" pitchFamily="34" charset="0"/>
              </a:rPr>
              <a:t> Our company implement several downscaling technologies including Inverse Distance Weighting (IDW) and geospatial climate prediction scheme, which can generate site-specific weather data at a landscape scale in order to enhance the use of weather data.</a:t>
            </a:r>
          </a:p>
        </p:txBody>
      </p:sp>
      <p:sp>
        <p:nvSpPr>
          <p:cNvPr id="7" name="TextBox 6">
            <a:extLst>
              <a:ext uri="{FF2B5EF4-FFF2-40B4-BE49-F238E27FC236}">
                <a16:creationId xmlns:a16="http://schemas.microsoft.com/office/drawing/2014/main" id="{457575E7-F5EE-46C7-B2D7-FD7455BC6FED}"/>
              </a:ext>
            </a:extLst>
          </p:cNvPr>
          <p:cNvSpPr txBox="1"/>
          <p:nvPr/>
        </p:nvSpPr>
        <p:spPr>
          <a:xfrm>
            <a:off x="515350" y="1700808"/>
            <a:ext cx="8568473" cy="2222743"/>
          </a:xfrm>
          <a:prstGeom prst="rect">
            <a:avLst/>
          </a:prstGeom>
          <a:noFill/>
        </p:spPr>
        <p:txBody>
          <a:bodyPr wrap="square" lIns="98126" tIns="49063" rIns="98126" bIns="49063" rtlCol="0">
            <a:spAutoFit/>
          </a:bodyPr>
          <a:lstStyle/>
          <a:p>
            <a:pPr marL="180975" indent="-115888" algn="just">
              <a:lnSpc>
                <a:spcPct val="150000"/>
              </a:lnSpc>
              <a:buFont typeface="Arial" panose="020B0604020202020204" pitchFamily="34" charset="0"/>
              <a:buChar char="•"/>
            </a:pPr>
            <a:r>
              <a:rPr lang="en-US" altLang="ko-KR" sz="1400" b="1" dirty="0">
                <a:solidFill>
                  <a:schemeClr val="accent1">
                    <a:lumMod val="75000"/>
                  </a:schemeClr>
                </a:solidFill>
                <a:latin typeface="Calibri" panose="020F0502020204030204" pitchFamily="34" charset="0"/>
                <a:cs typeface="Calibri" panose="020F0502020204030204" pitchFamily="34" charset="0"/>
              </a:rPr>
              <a:t>Downscaling technology for weather data</a:t>
            </a:r>
            <a:endParaRPr lang="en-US" altLang="ko-KR" sz="1400" b="1" dirty="0">
              <a:solidFill>
                <a:schemeClr val="accent1">
                  <a:lumMod val="75000"/>
                </a:schemeClr>
              </a:solidFill>
              <a:latin typeface="Calibri" panose="020F0502020204030204" pitchFamily="34" charset="0"/>
              <a:ea typeface="맑은 고딕" pitchFamily="50" charset="-127"/>
              <a:cs typeface="Calibri" panose="020F0502020204030204" pitchFamily="34" charset="0"/>
            </a:endParaRPr>
          </a:p>
          <a:p>
            <a:pPr marL="539966" lvl="1" indent="-179989" algn="just">
              <a:buFont typeface="Wingdings" panose="05000000000000000000" pitchFamily="2" charset="2"/>
              <a:buChar char="ü"/>
            </a:pPr>
            <a:r>
              <a:rPr lang="en-US" altLang="ko-KR" sz="1200" b="1" dirty="0">
                <a:solidFill>
                  <a:srgbClr val="197EC6"/>
                </a:solidFill>
                <a:latin typeface="Calibri" panose="020F0502020204030204" pitchFamily="34" charset="0"/>
                <a:cs typeface="Calibri" panose="020F0502020204030204" pitchFamily="34" charset="0"/>
              </a:rPr>
              <a:t>High-resolution downscaling technique  </a:t>
            </a:r>
            <a:r>
              <a:rPr lang="en-US" altLang="ko-KR" sz="1200" dirty="0">
                <a:latin typeface="Calibri" panose="020F0502020204030204" pitchFamily="34" charset="0"/>
                <a:cs typeface="Calibri" panose="020F0502020204030204" pitchFamily="34" charset="0"/>
              </a:rPr>
              <a:t>(Spatial resolution:</a:t>
            </a:r>
            <a:r>
              <a:rPr lang="ko-KR" altLang="en-US" sz="1200" dirty="0">
                <a:latin typeface="Calibri" panose="020F0502020204030204" pitchFamily="34" charset="0"/>
                <a:cs typeface="Calibri" panose="020F0502020204030204" pitchFamily="34" charset="0"/>
              </a:rPr>
              <a:t> </a:t>
            </a:r>
            <a:r>
              <a:rPr lang="en-US" altLang="ko-KR" sz="1200" dirty="0">
                <a:latin typeface="Calibri" panose="020F0502020204030204" pitchFamily="34" charset="0"/>
                <a:cs typeface="Calibri" panose="020F0502020204030204" pitchFamily="34" charset="0"/>
              </a:rPr>
              <a:t>30m x 30m, 240m x 240m)</a:t>
            </a:r>
          </a:p>
          <a:p>
            <a:pPr marL="539966" lvl="1" indent="-179989" algn="just">
              <a:buFont typeface="Wingdings" panose="05000000000000000000" pitchFamily="2" charset="2"/>
              <a:buChar char="ü"/>
            </a:pPr>
            <a:r>
              <a:rPr lang="en-US" altLang="ko-KR" sz="1200" dirty="0">
                <a:solidFill>
                  <a:prstClr val="black"/>
                </a:solidFill>
                <a:latin typeface="Calibri" panose="020F0502020204030204" pitchFamily="34" charset="0"/>
                <a:cs typeface="Calibri" panose="020F0502020204030204" pitchFamily="34" charset="0"/>
              </a:rPr>
              <a:t>Weather data processing technology by using </a:t>
            </a:r>
            <a:r>
              <a:rPr lang="en-US" altLang="ko-KR" sz="1200" b="1" dirty="0">
                <a:solidFill>
                  <a:srgbClr val="197EC6"/>
                </a:solidFill>
                <a:latin typeface="Calibri" panose="020F0502020204030204" pitchFamily="34" charset="0"/>
                <a:cs typeface="Calibri" panose="020F0502020204030204" pitchFamily="34" charset="0"/>
              </a:rPr>
              <a:t>Geospatial climate prediction scheme </a:t>
            </a:r>
          </a:p>
          <a:p>
            <a:pPr marL="539966" lvl="1" indent="-179989" algn="just">
              <a:buFont typeface="Wingdings" panose="05000000000000000000" pitchFamily="2" charset="2"/>
              <a:buChar char="ü"/>
            </a:pPr>
            <a:r>
              <a:rPr lang="en-US" altLang="ko-KR" sz="1200" dirty="0">
                <a:solidFill>
                  <a:prstClr val="black"/>
                </a:solidFill>
                <a:latin typeface="Calibri" panose="020F0502020204030204" pitchFamily="34" charset="0"/>
                <a:cs typeface="Calibri" panose="020F0502020204030204" pitchFamily="34" charset="0"/>
              </a:rPr>
              <a:t>Implementation technology of digital climate maps at a high resolution based on </a:t>
            </a:r>
            <a:r>
              <a:rPr lang="en-US" altLang="ko-KR" sz="1200" b="1" dirty="0">
                <a:solidFill>
                  <a:srgbClr val="197EC6"/>
                </a:solidFill>
                <a:latin typeface="Calibri" panose="020F0502020204030204" pitchFamily="34" charset="0"/>
                <a:cs typeface="Calibri" panose="020F0502020204030204" pitchFamily="34" charset="0"/>
              </a:rPr>
              <a:t>Web-GIS</a:t>
            </a:r>
          </a:p>
          <a:p>
            <a:pPr marL="539966" lvl="1" indent="-179989" algn="just">
              <a:buFont typeface="Wingdings" panose="05000000000000000000" pitchFamily="2" charset="2"/>
              <a:buChar char="ü"/>
            </a:pPr>
            <a:endParaRPr lang="en-US" altLang="ko-KR" sz="1200" b="1" dirty="0">
              <a:solidFill>
                <a:srgbClr val="197EC6"/>
              </a:solidFill>
              <a:latin typeface="Calibri" panose="020F0502020204030204" pitchFamily="34" charset="0"/>
              <a:cs typeface="Calibri" panose="020F0502020204030204" pitchFamily="34" charset="0"/>
            </a:endParaRPr>
          </a:p>
          <a:p>
            <a:pPr marL="180975" indent="-115888" algn="just">
              <a:lnSpc>
                <a:spcPct val="150000"/>
              </a:lnSpc>
              <a:buFont typeface="Arial" panose="020B0604020202020204" pitchFamily="34" charset="0"/>
              <a:buChar char="•"/>
            </a:pPr>
            <a:r>
              <a:rPr lang="en-US" altLang="ko-KR" sz="1400" b="1" dirty="0">
                <a:solidFill>
                  <a:schemeClr val="accent1">
                    <a:lumMod val="75000"/>
                  </a:schemeClr>
                </a:solidFill>
                <a:latin typeface="Calibri" panose="020F0502020204030204" pitchFamily="34" charset="0"/>
                <a:cs typeface="Calibri" panose="020F0502020204030204" pitchFamily="34" charset="0"/>
              </a:rPr>
              <a:t>Agrometeorological information service</a:t>
            </a:r>
            <a:endParaRPr lang="en-US" altLang="ko-KR" sz="1400" b="1" dirty="0">
              <a:solidFill>
                <a:schemeClr val="accent1">
                  <a:lumMod val="75000"/>
                </a:schemeClr>
              </a:solidFill>
              <a:latin typeface="Calibri" panose="020F0502020204030204" pitchFamily="34" charset="0"/>
              <a:ea typeface="맑은 고딕" pitchFamily="50" charset="-127"/>
              <a:cs typeface="Calibri" panose="020F0502020204030204" pitchFamily="34" charset="0"/>
            </a:endParaRPr>
          </a:p>
          <a:p>
            <a:pPr marL="539966" lvl="1" indent="-179989" algn="just">
              <a:buFont typeface="Wingdings" panose="05000000000000000000" pitchFamily="2" charset="2"/>
              <a:buChar char="ü"/>
            </a:pPr>
            <a:r>
              <a:rPr lang="en-US" altLang="ko-KR" sz="1200" b="1" dirty="0">
                <a:solidFill>
                  <a:schemeClr val="tx2">
                    <a:lumMod val="60000"/>
                    <a:lumOff val="40000"/>
                  </a:schemeClr>
                </a:solidFill>
                <a:latin typeface="Calibri" panose="020F0502020204030204" pitchFamily="34" charset="0"/>
                <a:cs typeface="Calibri" panose="020F0502020204030204" pitchFamily="34" charset="0"/>
              </a:rPr>
              <a:t>Basic Digital</a:t>
            </a:r>
            <a:r>
              <a:rPr lang="ko-KR" altLang="en-US" sz="1200" b="1" dirty="0">
                <a:solidFill>
                  <a:schemeClr val="tx2">
                    <a:lumMod val="60000"/>
                    <a:lumOff val="40000"/>
                  </a:schemeClr>
                </a:solidFill>
                <a:latin typeface="Calibri" panose="020F0502020204030204" pitchFamily="34" charset="0"/>
                <a:cs typeface="Calibri" panose="020F0502020204030204" pitchFamily="34" charset="0"/>
              </a:rPr>
              <a:t> </a:t>
            </a:r>
            <a:r>
              <a:rPr lang="en-US" altLang="ko-KR" sz="1200" b="1" dirty="0">
                <a:solidFill>
                  <a:schemeClr val="tx2">
                    <a:lumMod val="60000"/>
                    <a:lumOff val="40000"/>
                  </a:schemeClr>
                </a:solidFill>
                <a:latin typeface="Calibri" panose="020F0502020204030204" pitchFamily="34" charset="0"/>
                <a:cs typeface="Calibri" panose="020F0502020204030204" pitchFamily="34" charset="0"/>
              </a:rPr>
              <a:t>Climate Map </a:t>
            </a:r>
            <a:r>
              <a:rPr lang="en-US" altLang="ko-KR" sz="1200" dirty="0">
                <a:solidFill>
                  <a:prstClr val="black"/>
                </a:solidFill>
                <a:latin typeface="Calibri" panose="020F0502020204030204" pitchFamily="34" charset="0"/>
                <a:cs typeface="Calibri" panose="020F0502020204030204" pitchFamily="34" charset="0"/>
              </a:rPr>
              <a:t>(Daily maximum/minimum temperature, solar irradiance, precipitation)</a:t>
            </a:r>
          </a:p>
          <a:p>
            <a:pPr marL="539966" lvl="1" indent="-179989" algn="just">
              <a:buFont typeface="Wingdings" panose="05000000000000000000" pitchFamily="2" charset="2"/>
              <a:buChar char="ü"/>
            </a:pPr>
            <a:r>
              <a:rPr lang="en-US" altLang="ko-KR" sz="1200" b="1" dirty="0">
                <a:solidFill>
                  <a:schemeClr val="tx2">
                    <a:lumMod val="60000"/>
                    <a:lumOff val="40000"/>
                  </a:schemeClr>
                </a:solidFill>
                <a:latin typeface="Calibri" panose="020F0502020204030204" pitchFamily="34" charset="0"/>
                <a:cs typeface="Calibri" panose="020F0502020204030204" pitchFamily="34" charset="0"/>
              </a:rPr>
              <a:t>Secondary Digital</a:t>
            </a:r>
            <a:r>
              <a:rPr lang="ko-KR" altLang="en-US" sz="1200" b="1" dirty="0">
                <a:solidFill>
                  <a:schemeClr val="tx2">
                    <a:lumMod val="60000"/>
                    <a:lumOff val="40000"/>
                  </a:schemeClr>
                </a:solidFill>
                <a:latin typeface="Calibri" panose="020F0502020204030204" pitchFamily="34" charset="0"/>
                <a:cs typeface="Calibri" panose="020F0502020204030204" pitchFamily="34" charset="0"/>
              </a:rPr>
              <a:t> </a:t>
            </a:r>
            <a:r>
              <a:rPr lang="en-US" altLang="ko-KR" sz="1200" b="1" dirty="0">
                <a:solidFill>
                  <a:schemeClr val="tx2">
                    <a:lumMod val="60000"/>
                    <a:lumOff val="40000"/>
                  </a:schemeClr>
                </a:solidFill>
                <a:latin typeface="Calibri" panose="020F0502020204030204" pitchFamily="34" charset="0"/>
                <a:cs typeface="Calibri" panose="020F0502020204030204" pitchFamily="34" charset="0"/>
              </a:rPr>
              <a:t>Climate Map</a:t>
            </a:r>
            <a:r>
              <a:rPr lang="en-US" altLang="ko-KR" sz="1200" dirty="0">
                <a:solidFill>
                  <a:prstClr val="black"/>
                </a:solidFill>
                <a:latin typeface="Calibri" panose="020F0502020204030204" pitchFamily="34" charset="0"/>
                <a:cs typeface="Calibri" panose="020F0502020204030204" pitchFamily="34" charset="0"/>
              </a:rPr>
              <a:t>(Daily temperature variation, the first and end date of frost, Extreme minimum temperature, growing degree days, etc.)</a:t>
            </a:r>
          </a:p>
          <a:p>
            <a:pPr marL="539966" lvl="1" indent="-179989" algn="just">
              <a:buFont typeface="Wingdings" panose="05000000000000000000" pitchFamily="2" charset="2"/>
              <a:buChar char="ü"/>
            </a:pPr>
            <a:r>
              <a:rPr lang="en-US" altLang="ko-KR" sz="1200" b="1" dirty="0">
                <a:solidFill>
                  <a:schemeClr val="tx2">
                    <a:lumMod val="60000"/>
                    <a:lumOff val="40000"/>
                  </a:schemeClr>
                </a:solidFill>
                <a:latin typeface="Calibri" panose="020F0502020204030204" pitchFamily="34" charset="0"/>
                <a:cs typeface="Calibri" panose="020F0502020204030204" pitchFamily="34" charset="0"/>
              </a:rPr>
              <a:t>Analytic Digital</a:t>
            </a:r>
            <a:r>
              <a:rPr lang="ko-KR" altLang="en-US" sz="1200" b="1" dirty="0">
                <a:solidFill>
                  <a:schemeClr val="tx2">
                    <a:lumMod val="60000"/>
                    <a:lumOff val="40000"/>
                  </a:schemeClr>
                </a:solidFill>
                <a:latin typeface="Calibri" panose="020F0502020204030204" pitchFamily="34" charset="0"/>
                <a:cs typeface="Calibri" panose="020F0502020204030204" pitchFamily="34" charset="0"/>
              </a:rPr>
              <a:t> </a:t>
            </a:r>
            <a:r>
              <a:rPr lang="en-US" altLang="ko-KR" sz="1200" b="1" dirty="0">
                <a:solidFill>
                  <a:schemeClr val="tx2">
                    <a:lumMod val="60000"/>
                    <a:lumOff val="40000"/>
                  </a:schemeClr>
                </a:solidFill>
                <a:latin typeface="Calibri" panose="020F0502020204030204" pitchFamily="34" charset="0"/>
                <a:cs typeface="Calibri" panose="020F0502020204030204" pitchFamily="34" charset="0"/>
              </a:rPr>
              <a:t>Climate Map </a:t>
            </a:r>
            <a:r>
              <a:rPr lang="en-US" altLang="ko-KR" sz="1200" dirty="0">
                <a:solidFill>
                  <a:prstClr val="black"/>
                </a:solidFill>
                <a:latin typeface="Calibri" panose="020F0502020204030204" pitchFamily="34" charset="0"/>
                <a:cs typeface="Calibri" panose="020F0502020204030204" pitchFamily="34" charset="0"/>
              </a:rPr>
              <a:t>(Plant disease risk, Ripening date, Sprouting date, Dormancy release date, etc.) </a:t>
            </a:r>
          </a:p>
        </p:txBody>
      </p:sp>
      <p:sp>
        <p:nvSpPr>
          <p:cNvPr id="9" name="TextBox 8">
            <a:extLst>
              <a:ext uri="{FF2B5EF4-FFF2-40B4-BE49-F238E27FC236}">
                <a16:creationId xmlns:a16="http://schemas.microsoft.com/office/drawing/2014/main" id="{8795AFE5-FE11-4108-B3A4-37935259804A}"/>
              </a:ext>
            </a:extLst>
          </p:cNvPr>
          <p:cNvSpPr txBox="1"/>
          <p:nvPr/>
        </p:nvSpPr>
        <p:spPr>
          <a:xfrm>
            <a:off x="263352" y="1002218"/>
            <a:ext cx="5627169" cy="338550"/>
          </a:xfrm>
          <a:prstGeom prst="rect">
            <a:avLst/>
          </a:prstGeom>
          <a:noFill/>
        </p:spPr>
        <p:txBody>
          <a:bodyPr wrap="none" lIns="91434" tIns="45718" rIns="91434" bIns="45718" rtlCol="0">
            <a:spAutoFit/>
          </a:bodyPr>
          <a:lstStyle/>
          <a:p>
            <a:r>
              <a:rPr lang="en-US" altLang="ko-KR" sz="1600" b="1" dirty="0">
                <a:solidFill>
                  <a:schemeClr val="tx2"/>
                </a:solidFill>
                <a:latin typeface="Calibri" panose="020F0502020204030204" pitchFamily="34" charset="0"/>
                <a:cs typeface="Calibri" panose="020F0502020204030204" pitchFamily="34" charset="0"/>
              </a:rPr>
              <a:t>Local climate downscaling </a:t>
            </a:r>
            <a:r>
              <a:rPr lang="en-US" altLang="ko-KR" sz="1600" dirty="0">
                <a:solidFill>
                  <a:schemeClr val="tx2"/>
                </a:solidFill>
                <a:latin typeface="Calibri" panose="020F0502020204030204" pitchFamily="34" charset="0"/>
                <a:cs typeface="Calibri" panose="020F0502020204030204" pitchFamily="34" charset="0"/>
              </a:rPr>
              <a:t>by using spatial interpolation methods</a:t>
            </a:r>
          </a:p>
        </p:txBody>
      </p:sp>
      <p:sp>
        <p:nvSpPr>
          <p:cNvPr id="23" name="TextBox 22">
            <a:extLst>
              <a:ext uri="{FF2B5EF4-FFF2-40B4-BE49-F238E27FC236}">
                <a16:creationId xmlns:a16="http://schemas.microsoft.com/office/drawing/2014/main" id="{5378729B-7B2E-4E9A-B7E9-563FD0B39F24}"/>
              </a:ext>
            </a:extLst>
          </p:cNvPr>
          <p:cNvSpPr txBox="1"/>
          <p:nvPr/>
        </p:nvSpPr>
        <p:spPr>
          <a:xfrm>
            <a:off x="28471" y="611396"/>
            <a:ext cx="5702651" cy="369332"/>
          </a:xfrm>
          <a:prstGeom prst="rect">
            <a:avLst/>
          </a:prstGeom>
          <a:noFill/>
        </p:spPr>
        <p:txBody>
          <a:bodyPr wrap="none" rtlCol="0">
            <a:spAutoFit/>
          </a:bodyPr>
          <a:lstStyle/>
          <a:p>
            <a:r>
              <a:rPr lang="en-US" altLang="ko-KR" b="1" dirty="0">
                <a:solidFill>
                  <a:schemeClr val="bg1"/>
                </a:solidFill>
                <a:effectLst>
                  <a:outerShdw blurRad="38100" dist="38100" dir="2700000" algn="tl">
                    <a:srgbClr val="000000">
                      <a:alpha val="43137"/>
                    </a:srgbClr>
                  </a:outerShdw>
                </a:effectLst>
                <a:latin typeface="Calibri" pitchFamily="34" charset="0"/>
                <a:cs typeface="Calibri" pitchFamily="34" charset="0"/>
              </a:rPr>
              <a:t>Our technology </a:t>
            </a:r>
            <a:r>
              <a:rPr lang="en-US" altLang="ko-KR" b="1" dirty="0">
                <a:solidFill>
                  <a:schemeClr val="bg1"/>
                </a:solidFill>
                <a:latin typeface="Calibri" pitchFamily="34" charset="0"/>
                <a:cs typeface="Calibri" pitchFamily="34" charset="0"/>
              </a:rPr>
              <a:t>– Real time weather/climate downscaling</a:t>
            </a:r>
          </a:p>
        </p:txBody>
      </p:sp>
      <p:pic>
        <p:nvPicPr>
          <p:cNvPr id="5" name="그림 4" descr="스크린샷이(가) 표시된 사진&#10;&#10;자동 생성된 설명">
            <a:extLst>
              <a:ext uri="{FF2B5EF4-FFF2-40B4-BE49-F238E27FC236}">
                <a16:creationId xmlns:a16="http://schemas.microsoft.com/office/drawing/2014/main" id="{9AC6D603-DB86-3946-9618-77198B9500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9622" y="4048162"/>
            <a:ext cx="9852756" cy="2218060"/>
          </a:xfrm>
          <a:prstGeom prst="rect">
            <a:avLst/>
          </a:prstGeom>
        </p:spPr>
      </p:pic>
    </p:spTree>
    <p:extLst>
      <p:ext uri="{BB962C8B-B14F-4D97-AF65-F5344CB8AC3E}">
        <p14:creationId xmlns:p14="http://schemas.microsoft.com/office/powerpoint/2010/main" val="1638734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descr="awsmap_T05170500_grid.bmp">
            <a:extLst>
              <a:ext uri="{FF2B5EF4-FFF2-40B4-BE49-F238E27FC236}">
                <a16:creationId xmlns:a16="http://schemas.microsoft.com/office/drawing/2014/main" id="{96CC9602-B977-4458-8045-C424727311D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7568" y="1196752"/>
            <a:ext cx="7344816" cy="510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자유형 7">
            <a:extLst>
              <a:ext uri="{FF2B5EF4-FFF2-40B4-BE49-F238E27FC236}">
                <a16:creationId xmlns:a16="http://schemas.microsoft.com/office/drawing/2014/main" id="{5C6DFDD9-8F48-48E1-B1D5-85F7C9098574}"/>
              </a:ext>
            </a:extLst>
          </p:cNvPr>
          <p:cNvSpPr/>
          <p:nvPr/>
        </p:nvSpPr>
        <p:spPr>
          <a:xfrm rot="18913638">
            <a:off x="6280628" y="3162739"/>
            <a:ext cx="503238" cy="503238"/>
          </a:xfrm>
          <a:custGeom>
            <a:avLst/>
            <a:gdLst>
              <a:gd name="connsiteX0" fmla="*/ 0 w 502276"/>
              <a:gd name="connsiteY0" fmla="*/ 321972 h 502276"/>
              <a:gd name="connsiteX1" fmla="*/ 167425 w 502276"/>
              <a:gd name="connsiteY1" fmla="*/ 90152 h 502276"/>
              <a:gd name="connsiteX2" fmla="*/ 373487 w 502276"/>
              <a:gd name="connsiteY2" fmla="*/ 0 h 502276"/>
              <a:gd name="connsiteX3" fmla="*/ 502276 w 502276"/>
              <a:gd name="connsiteY3" fmla="*/ 128789 h 502276"/>
              <a:gd name="connsiteX4" fmla="*/ 412124 w 502276"/>
              <a:gd name="connsiteY4" fmla="*/ 360608 h 502276"/>
              <a:gd name="connsiteX5" fmla="*/ 231819 w 502276"/>
              <a:gd name="connsiteY5" fmla="*/ 502276 h 502276"/>
              <a:gd name="connsiteX6" fmla="*/ 0 w 502276"/>
              <a:gd name="connsiteY6" fmla="*/ 321972 h 50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276" h="502276">
                <a:moveTo>
                  <a:pt x="0" y="321972"/>
                </a:moveTo>
                <a:lnTo>
                  <a:pt x="167425" y="90152"/>
                </a:lnTo>
                <a:lnTo>
                  <a:pt x="373487" y="0"/>
                </a:lnTo>
                <a:lnTo>
                  <a:pt x="502276" y="128789"/>
                </a:lnTo>
                <a:lnTo>
                  <a:pt x="412124" y="360608"/>
                </a:lnTo>
                <a:lnTo>
                  <a:pt x="231819" y="502276"/>
                </a:lnTo>
                <a:lnTo>
                  <a:pt x="0" y="321972"/>
                </a:lnTo>
                <a:close/>
              </a:path>
            </a:pathLst>
          </a:custGeom>
          <a:noFill/>
          <a:ln w="50800" cap="flat" cmpd="sng" algn="ctr">
            <a:solidFill>
              <a:srgbClr val="FFFF00"/>
            </a:solidFill>
            <a:prstDash val="solid"/>
          </a:ln>
          <a:effectLst/>
        </p:spPr>
        <p:txBody>
          <a:bodyPr anchor="ctr"/>
          <a:lstStyle/>
          <a:p>
            <a:pPr latinLnBrk="0">
              <a:defRPr/>
            </a:pPr>
            <a:endParaRPr lang="ko-KR" altLang="en-US" kern="0">
              <a:solidFill>
                <a:prstClr val="white"/>
              </a:solidFill>
              <a:latin typeface="맑은 고딕"/>
              <a:ea typeface="맑은 고딕" panose="020B0503020000020004" pitchFamily="50" charset="-127"/>
            </a:endParaRPr>
          </a:p>
        </p:txBody>
      </p:sp>
      <p:grpSp>
        <p:nvGrpSpPr>
          <p:cNvPr id="19" name="그룹 18">
            <a:extLst>
              <a:ext uri="{FF2B5EF4-FFF2-40B4-BE49-F238E27FC236}">
                <a16:creationId xmlns:a16="http://schemas.microsoft.com/office/drawing/2014/main" id="{35D2F1AA-2F69-1442-9D1E-61560751C30C}"/>
              </a:ext>
            </a:extLst>
          </p:cNvPr>
          <p:cNvGrpSpPr/>
          <p:nvPr/>
        </p:nvGrpSpPr>
        <p:grpSpPr>
          <a:xfrm>
            <a:off x="9341350" y="4024114"/>
            <a:ext cx="1190118" cy="1593468"/>
            <a:chOff x="9341350" y="4024114"/>
            <a:chExt cx="1190118" cy="1593468"/>
          </a:xfrm>
        </p:grpSpPr>
        <p:sp>
          <p:nvSpPr>
            <p:cNvPr id="4" name="TextBox 3">
              <a:extLst>
                <a:ext uri="{FF2B5EF4-FFF2-40B4-BE49-F238E27FC236}">
                  <a16:creationId xmlns:a16="http://schemas.microsoft.com/office/drawing/2014/main" id="{10D184BB-ACC2-4381-BBF3-7FEEA53D1EA6}"/>
                </a:ext>
              </a:extLst>
            </p:cNvPr>
            <p:cNvSpPr txBox="1"/>
            <p:nvPr/>
          </p:nvSpPr>
          <p:spPr>
            <a:xfrm>
              <a:off x="9945879" y="4024114"/>
              <a:ext cx="585589" cy="369332"/>
            </a:xfrm>
            <a:prstGeom prst="rect">
              <a:avLst/>
            </a:prstGeom>
            <a:solidFill>
              <a:sysClr val="window" lastClr="FFFFFF"/>
            </a:solidFill>
            <a:ln w="25400" cap="flat" cmpd="sng" algn="ctr">
              <a:solidFill>
                <a:sysClr val="windowText" lastClr="000000"/>
              </a:solidFill>
              <a:prstDash val="solid"/>
            </a:ln>
            <a:effectLst/>
          </p:spPr>
          <p:txBody>
            <a:bodyPr wrap="square" rtlCol="0" anchor="ctr" anchorCtr="0">
              <a:spAutoFit/>
            </a:bodyPr>
            <a:lstStyle/>
            <a:p>
              <a:pPr latinLnBrk="0">
                <a:defRPr/>
              </a:pPr>
              <a:r>
                <a:rPr lang="en-US" altLang="ko-KR" kern="0" dirty="0">
                  <a:solidFill>
                    <a:prstClr val="black"/>
                  </a:solidFill>
                  <a:latin typeface="맑은 고딕"/>
                  <a:ea typeface="맑은 고딕" panose="020B0503020000020004" pitchFamily="50" charset="-127"/>
                </a:rPr>
                <a:t>9</a:t>
              </a:r>
              <a:r>
                <a:rPr lang="ko-KR" altLang="en-US" kern="0" dirty="0">
                  <a:solidFill>
                    <a:prstClr val="black"/>
                  </a:solidFill>
                  <a:latin typeface="맑은 고딕"/>
                  <a:ea typeface="맑은 고딕" panose="020B0503020000020004" pitchFamily="50" charset="-127"/>
                </a:rPr>
                <a:t>℃</a:t>
              </a:r>
            </a:p>
          </p:txBody>
        </p:sp>
        <p:sp>
          <p:nvSpPr>
            <p:cNvPr id="5" name="TextBox 4">
              <a:extLst>
                <a:ext uri="{FF2B5EF4-FFF2-40B4-BE49-F238E27FC236}">
                  <a16:creationId xmlns:a16="http://schemas.microsoft.com/office/drawing/2014/main" id="{2C887213-2605-49D4-A9A3-6622DEED12A3}"/>
                </a:ext>
              </a:extLst>
            </p:cNvPr>
            <p:cNvSpPr txBox="1"/>
            <p:nvPr/>
          </p:nvSpPr>
          <p:spPr>
            <a:xfrm>
              <a:off x="9945880" y="5248250"/>
              <a:ext cx="530915" cy="369332"/>
            </a:xfrm>
            <a:prstGeom prst="rect">
              <a:avLst/>
            </a:prstGeom>
            <a:solidFill>
              <a:sysClr val="window" lastClr="FFFFFF"/>
            </a:solidFill>
            <a:ln w="25400" cap="flat" cmpd="sng" algn="ctr">
              <a:solidFill>
                <a:sysClr val="windowText" lastClr="000000"/>
              </a:solidFill>
              <a:prstDash val="solid"/>
            </a:ln>
            <a:effectLst/>
          </p:spPr>
          <p:txBody>
            <a:bodyPr wrap="none" rtlCol="0">
              <a:spAutoFit/>
            </a:bodyPr>
            <a:lstStyle/>
            <a:p>
              <a:pPr latinLnBrk="0">
                <a:defRPr/>
              </a:pPr>
              <a:r>
                <a:rPr lang="en-US" altLang="ko-KR" kern="0" dirty="0">
                  <a:solidFill>
                    <a:prstClr val="black"/>
                  </a:solidFill>
                  <a:latin typeface="맑은 고딕"/>
                  <a:ea typeface="맑은 고딕" panose="020B0503020000020004" pitchFamily="50" charset="-127"/>
                </a:rPr>
                <a:t>8</a:t>
              </a:r>
              <a:r>
                <a:rPr lang="ko-KR" altLang="en-US" kern="0" dirty="0">
                  <a:solidFill>
                    <a:prstClr val="black"/>
                  </a:solidFill>
                  <a:latin typeface="맑은 고딕"/>
                  <a:ea typeface="맑은 고딕" panose="020B0503020000020004" pitchFamily="50" charset="-127"/>
                </a:rPr>
                <a:t>℃</a:t>
              </a:r>
            </a:p>
          </p:txBody>
        </p:sp>
        <p:cxnSp>
          <p:nvCxnSpPr>
            <p:cNvPr id="6" name="직선 연결선 5">
              <a:extLst>
                <a:ext uri="{FF2B5EF4-FFF2-40B4-BE49-F238E27FC236}">
                  <a16:creationId xmlns:a16="http://schemas.microsoft.com/office/drawing/2014/main" id="{4863F46D-B71A-4FF5-9E7A-02D023FB49BD}"/>
                </a:ext>
              </a:extLst>
            </p:cNvPr>
            <p:cNvCxnSpPr/>
            <p:nvPr/>
          </p:nvCxnSpPr>
          <p:spPr>
            <a:xfrm flipV="1">
              <a:off x="9341350" y="4091134"/>
              <a:ext cx="585589" cy="638547"/>
            </a:xfrm>
            <a:prstGeom prst="line">
              <a:avLst/>
            </a:prstGeom>
            <a:noFill/>
            <a:ln w="25400" cap="flat" cmpd="sng" algn="ctr">
              <a:solidFill>
                <a:srgbClr val="0000FF"/>
              </a:solidFill>
              <a:prstDash val="sysDash"/>
            </a:ln>
            <a:effectLst/>
          </p:spPr>
        </p:cxnSp>
        <p:cxnSp>
          <p:nvCxnSpPr>
            <p:cNvPr id="7" name="직선 연결선 6">
              <a:extLst>
                <a:ext uri="{FF2B5EF4-FFF2-40B4-BE49-F238E27FC236}">
                  <a16:creationId xmlns:a16="http://schemas.microsoft.com/office/drawing/2014/main" id="{6EBE58B8-70AE-40A4-9E62-656E4F53AB23}"/>
                </a:ext>
              </a:extLst>
            </p:cNvPr>
            <p:cNvCxnSpPr/>
            <p:nvPr/>
          </p:nvCxnSpPr>
          <p:spPr>
            <a:xfrm>
              <a:off x="9341350" y="4974733"/>
              <a:ext cx="585589" cy="585589"/>
            </a:xfrm>
            <a:prstGeom prst="line">
              <a:avLst/>
            </a:prstGeom>
            <a:noFill/>
            <a:ln w="25400" cap="flat" cmpd="sng" algn="ctr">
              <a:solidFill>
                <a:srgbClr val="0000FF"/>
              </a:solidFill>
              <a:prstDash val="sysDash"/>
            </a:ln>
            <a:effectLst/>
          </p:spPr>
        </p:cxnSp>
      </p:grpSp>
      <p:sp>
        <p:nvSpPr>
          <p:cNvPr id="8" name="모서리가 둥근 직사각형 12">
            <a:extLst>
              <a:ext uri="{FF2B5EF4-FFF2-40B4-BE49-F238E27FC236}">
                <a16:creationId xmlns:a16="http://schemas.microsoft.com/office/drawing/2014/main" id="{7834F864-1261-4D94-9E30-745EAE9263CB}"/>
              </a:ext>
            </a:extLst>
          </p:cNvPr>
          <p:cNvSpPr/>
          <p:nvPr/>
        </p:nvSpPr>
        <p:spPr>
          <a:xfrm>
            <a:off x="4583832" y="6268434"/>
            <a:ext cx="4711258" cy="256910"/>
          </a:xfrm>
          <a:prstGeom prst="roundRect">
            <a:avLst>
              <a:gd name="adj" fmla="val 10998"/>
            </a:avLst>
          </a:prstGeom>
          <a:noFill/>
          <a:ln w="25400" cap="flat" cmpd="sng" algn="ctr">
            <a:noFill/>
            <a:prstDash val="solid"/>
          </a:ln>
          <a:effectLst/>
        </p:spPr>
        <p:txBody>
          <a:bodyPr rtlCol="0" anchor="ctr"/>
          <a:lstStyle/>
          <a:p>
            <a:pPr latinLnBrk="0">
              <a:defRPr/>
            </a:pPr>
            <a:r>
              <a:rPr lang="en-US" altLang="ko-KR" sz="1400" b="1" kern="0" dirty="0">
                <a:solidFill>
                  <a:prstClr val="black"/>
                </a:solidFill>
                <a:latin typeface="맑은 고딕"/>
                <a:ea typeface="맑은 고딕" panose="020B0503020000020004" pitchFamily="50" charset="-127"/>
              </a:rPr>
              <a:t>Dong-Nae(Digital) forecast resolution</a:t>
            </a:r>
            <a:r>
              <a:rPr lang="ko-KR" altLang="en-US" sz="1400" b="1" kern="0" dirty="0">
                <a:solidFill>
                  <a:prstClr val="black"/>
                </a:solidFill>
                <a:latin typeface="맑은 고딕"/>
                <a:ea typeface="맑은 고딕" panose="020B0503020000020004" pitchFamily="50" charset="-127"/>
              </a:rPr>
              <a:t> </a:t>
            </a:r>
            <a:r>
              <a:rPr lang="en-US" altLang="ko-KR" sz="1400" b="1" kern="0" dirty="0">
                <a:solidFill>
                  <a:prstClr val="black"/>
                </a:solidFill>
                <a:latin typeface="맑은 고딕"/>
                <a:ea typeface="맑은 고딕" panose="020B0503020000020004" pitchFamily="50" charset="-127"/>
              </a:rPr>
              <a:t>:</a:t>
            </a:r>
            <a:r>
              <a:rPr lang="ko-KR" altLang="en-US" sz="1400" b="1" kern="0" dirty="0">
                <a:solidFill>
                  <a:prstClr val="black"/>
                </a:solidFill>
                <a:latin typeface="맑은 고딕"/>
                <a:ea typeface="맑은 고딕" panose="020B0503020000020004" pitchFamily="50" charset="-127"/>
              </a:rPr>
              <a:t> </a:t>
            </a:r>
            <a:r>
              <a:rPr lang="en-US" altLang="ko-KR" sz="1400" b="1" kern="0" dirty="0">
                <a:solidFill>
                  <a:prstClr val="black"/>
                </a:solidFill>
                <a:latin typeface="맑은 고딕"/>
                <a:ea typeface="맑은 고딕" panose="020B0503020000020004" pitchFamily="50" charset="-127"/>
              </a:rPr>
              <a:t>5km X 5km </a:t>
            </a:r>
            <a:endParaRPr lang="ko-KR" altLang="en-US" sz="1400" b="1" kern="0" dirty="0">
              <a:solidFill>
                <a:prstClr val="black"/>
              </a:solidFill>
              <a:latin typeface="맑은 고딕"/>
              <a:ea typeface="맑은 고딕" panose="020B0503020000020004" pitchFamily="50" charset="-127"/>
            </a:endParaRPr>
          </a:p>
        </p:txBody>
      </p:sp>
      <p:sp>
        <p:nvSpPr>
          <p:cNvPr id="10" name="TextBox 9">
            <a:extLst>
              <a:ext uri="{FF2B5EF4-FFF2-40B4-BE49-F238E27FC236}">
                <a16:creationId xmlns:a16="http://schemas.microsoft.com/office/drawing/2014/main" id="{7B45592D-25F4-0D4F-9161-46A493A5C7FB}"/>
              </a:ext>
            </a:extLst>
          </p:cNvPr>
          <p:cNvSpPr txBox="1"/>
          <p:nvPr/>
        </p:nvSpPr>
        <p:spPr>
          <a:xfrm>
            <a:off x="28471" y="611396"/>
            <a:ext cx="5702651" cy="369332"/>
          </a:xfrm>
          <a:prstGeom prst="rect">
            <a:avLst/>
          </a:prstGeom>
          <a:noFill/>
        </p:spPr>
        <p:txBody>
          <a:bodyPr wrap="none" rtlCol="0">
            <a:spAutoFit/>
          </a:bodyPr>
          <a:lstStyle/>
          <a:p>
            <a:r>
              <a:rPr lang="en-US" altLang="ko-KR" b="1" dirty="0">
                <a:solidFill>
                  <a:schemeClr val="bg1"/>
                </a:solidFill>
                <a:effectLst>
                  <a:outerShdw blurRad="38100" dist="38100" dir="2700000" algn="tl">
                    <a:srgbClr val="000000">
                      <a:alpha val="43137"/>
                    </a:srgbClr>
                  </a:outerShdw>
                </a:effectLst>
                <a:latin typeface="Calibri" pitchFamily="34" charset="0"/>
                <a:cs typeface="Calibri" pitchFamily="34" charset="0"/>
              </a:rPr>
              <a:t>Our technology </a:t>
            </a:r>
            <a:r>
              <a:rPr lang="en-US" altLang="ko-KR" b="1" dirty="0">
                <a:solidFill>
                  <a:schemeClr val="bg1"/>
                </a:solidFill>
                <a:latin typeface="Calibri" pitchFamily="34" charset="0"/>
                <a:cs typeface="Calibri" pitchFamily="34" charset="0"/>
              </a:rPr>
              <a:t>– Real time weather/climate downscaling</a:t>
            </a:r>
          </a:p>
        </p:txBody>
      </p:sp>
      <p:grpSp>
        <p:nvGrpSpPr>
          <p:cNvPr id="18" name="그룹 17">
            <a:extLst>
              <a:ext uri="{FF2B5EF4-FFF2-40B4-BE49-F238E27FC236}">
                <a16:creationId xmlns:a16="http://schemas.microsoft.com/office/drawing/2014/main" id="{431D0723-1C82-B947-9EB2-E60F49C24013}"/>
              </a:ext>
            </a:extLst>
          </p:cNvPr>
          <p:cNvGrpSpPr/>
          <p:nvPr/>
        </p:nvGrpSpPr>
        <p:grpSpPr>
          <a:xfrm>
            <a:off x="2746718" y="3870685"/>
            <a:ext cx="3649349" cy="1464088"/>
            <a:chOff x="2746718" y="3870685"/>
            <a:chExt cx="3649349" cy="1464088"/>
          </a:xfrm>
        </p:grpSpPr>
        <p:sp>
          <p:nvSpPr>
            <p:cNvPr id="12" name="위쪽 화살표[U] 11">
              <a:extLst>
                <a:ext uri="{FF2B5EF4-FFF2-40B4-BE49-F238E27FC236}">
                  <a16:creationId xmlns:a16="http://schemas.microsoft.com/office/drawing/2014/main" id="{BE4E999E-A39F-614B-9776-05741F76CF41}"/>
                </a:ext>
              </a:extLst>
            </p:cNvPr>
            <p:cNvSpPr/>
            <p:nvPr/>
          </p:nvSpPr>
          <p:spPr>
            <a:xfrm rot="4088148">
              <a:off x="4684651" y="2582524"/>
              <a:ext cx="423255" cy="2999577"/>
            </a:xfrm>
            <a:prstGeom prst="upArrow">
              <a:avLst>
                <a:gd name="adj1" fmla="val 33921"/>
                <a:gd name="adj2" fmla="val 5265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4" name="직사각형 13">
              <a:extLst>
                <a:ext uri="{FF2B5EF4-FFF2-40B4-BE49-F238E27FC236}">
                  <a16:creationId xmlns:a16="http://schemas.microsoft.com/office/drawing/2014/main" id="{0537FE8F-CEBA-3347-90C1-EB7D8F3CA49A}"/>
                </a:ext>
              </a:extLst>
            </p:cNvPr>
            <p:cNvSpPr/>
            <p:nvPr/>
          </p:nvSpPr>
          <p:spPr>
            <a:xfrm>
              <a:off x="2746718" y="4614693"/>
              <a:ext cx="684986" cy="72008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grpSp>
      <p:grpSp>
        <p:nvGrpSpPr>
          <p:cNvPr id="17" name="그룹 16">
            <a:extLst>
              <a:ext uri="{FF2B5EF4-FFF2-40B4-BE49-F238E27FC236}">
                <a16:creationId xmlns:a16="http://schemas.microsoft.com/office/drawing/2014/main" id="{461CD6AD-E504-5844-985F-8335CA480B04}"/>
              </a:ext>
            </a:extLst>
          </p:cNvPr>
          <p:cNvGrpSpPr/>
          <p:nvPr/>
        </p:nvGrpSpPr>
        <p:grpSpPr>
          <a:xfrm>
            <a:off x="2968093" y="2639989"/>
            <a:ext cx="694188" cy="1975674"/>
            <a:chOff x="2968093" y="2639989"/>
            <a:chExt cx="694188" cy="1975674"/>
          </a:xfrm>
        </p:grpSpPr>
        <p:sp>
          <p:nvSpPr>
            <p:cNvPr id="13" name="직사각형 12">
              <a:extLst>
                <a:ext uri="{FF2B5EF4-FFF2-40B4-BE49-F238E27FC236}">
                  <a16:creationId xmlns:a16="http://schemas.microsoft.com/office/drawing/2014/main" id="{46EC37CF-1A68-EF4B-9D5F-84A349A3CE85}"/>
                </a:ext>
              </a:extLst>
            </p:cNvPr>
            <p:cNvSpPr/>
            <p:nvPr/>
          </p:nvSpPr>
          <p:spPr>
            <a:xfrm>
              <a:off x="2977295" y="2639989"/>
              <a:ext cx="684986" cy="72008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p>
          </p:txBody>
        </p:sp>
        <p:sp>
          <p:nvSpPr>
            <p:cNvPr id="16" name="위쪽 화살표[U] 15">
              <a:extLst>
                <a:ext uri="{FF2B5EF4-FFF2-40B4-BE49-F238E27FC236}">
                  <a16:creationId xmlns:a16="http://schemas.microsoft.com/office/drawing/2014/main" id="{5FF1C1AE-75CD-244D-A996-F54A04CCE685}"/>
                </a:ext>
              </a:extLst>
            </p:cNvPr>
            <p:cNvSpPr/>
            <p:nvPr/>
          </p:nvSpPr>
          <p:spPr>
            <a:xfrm rot="10800000">
              <a:off x="2968093" y="3385259"/>
              <a:ext cx="423255" cy="1230404"/>
            </a:xfrm>
            <a:prstGeom prst="upArrow">
              <a:avLst>
                <a:gd name="adj1" fmla="val 33921"/>
                <a:gd name="adj2" fmla="val 5265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grpSp>
    </p:spTree>
    <p:extLst>
      <p:ext uri="{BB962C8B-B14F-4D97-AF65-F5344CB8AC3E}">
        <p14:creationId xmlns:p14="http://schemas.microsoft.com/office/powerpoint/2010/main" val="295436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75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7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750"/>
                                        <p:tgtEl>
                                          <p:spTgt spid="17"/>
                                        </p:tgtEl>
                                      </p:cBhvr>
                                    </p:animEffect>
                                  </p:childTnLst>
                                </p:cTn>
                              </p:par>
                            </p:childTnLst>
                          </p:cTn>
                        </p:par>
                        <p:par>
                          <p:cTn id="16" fill="hold">
                            <p:stCondLst>
                              <p:cond delay="750"/>
                            </p:stCondLst>
                            <p:childTnLst>
                              <p:par>
                                <p:cTn id="17" presetID="22" presetClass="entr" presetSubtype="8"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75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750" fill="hold"/>
                                        <p:tgtEl>
                                          <p:spTgt spid="3"/>
                                        </p:tgtEl>
                                        <p:attrNameLst>
                                          <p:attrName>ppt_w</p:attrName>
                                        </p:attrNameLst>
                                      </p:cBhvr>
                                      <p:tavLst>
                                        <p:tav tm="0">
                                          <p:val>
                                            <p:fltVal val="0"/>
                                          </p:val>
                                        </p:tav>
                                        <p:tav tm="100000">
                                          <p:val>
                                            <p:strVal val="#ppt_w"/>
                                          </p:val>
                                        </p:tav>
                                      </p:tavLst>
                                    </p:anim>
                                    <p:anim calcmode="lin" valueType="num">
                                      <p:cBhvr>
                                        <p:cTn id="25" dur="750" fill="hold"/>
                                        <p:tgtEl>
                                          <p:spTgt spid="3"/>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15E1837C-EE55-4D9B-8AB9-5FCD9D410627}"/>
              </a:ext>
            </a:extLst>
          </p:cNvPr>
          <p:cNvSpPr/>
          <p:nvPr/>
        </p:nvSpPr>
        <p:spPr>
          <a:xfrm>
            <a:off x="1775520" y="980728"/>
            <a:ext cx="8517904" cy="415498"/>
          </a:xfrm>
          <a:prstGeom prst="rect">
            <a:avLst/>
          </a:prstGeom>
        </p:spPr>
        <p:txBody>
          <a:bodyPr wrap="square">
            <a:spAutoFit/>
          </a:bodyPr>
          <a:lstStyle/>
          <a:p>
            <a:pPr algn="r"/>
            <a:r>
              <a:rPr lang="en-US" altLang="ko-KR" sz="1050" dirty="0">
                <a:solidFill>
                  <a:schemeClr val="bg1">
                    <a:lumMod val="65000"/>
                  </a:schemeClr>
                </a:solidFill>
                <a:latin typeface="Times New Roman" panose="02020603050405020304" pitchFamily="18" charset="0"/>
                <a:ea typeface="한컴바탕" panose="02030600000101010101" pitchFamily="18" charset="2"/>
              </a:rPr>
              <a:t>Yun, J. I., 2011: Observation of the cold-air drainage and thermal belt formation in a small mountainous watershed by using an infrared imaging radiometer. </a:t>
            </a:r>
            <a:r>
              <a:rPr lang="en-US" altLang="ko-KR" sz="1050" i="1" dirty="0">
                <a:solidFill>
                  <a:schemeClr val="bg1">
                    <a:lumMod val="65000"/>
                  </a:schemeClr>
                </a:solidFill>
                <a:latin typeface="Times New Roman" panose="02020603050405020304" pitchFamily="18" charset="0"/>
                <a:ea typeface="한컴바탕" panose="02030600000101010101" pitchFamily="18" charset="2"/>
              </a:rPr>
              <a:t>Korean Journal of Agricultural and Forest Meteorology</a:t>
            </a:r>
            <a:r>
              <a:rPr lang="en-US" altLang="ko-KR" sz="1050" dirty="0">
                <a:solidFill>
                  <a:schemeClr val="bg1">
                    <a:lumMod val="65000"/>
                  </a:schemeClr>
                </a:solidFill>
                <a:latin typeface="Times New Roman" panose="02020603050405020304" pitchFamily="18" charset="0"/>
                <a:ea typeface="한컴바탕" panose="02030600000101010101" pitchFamily="18" charset="2"/>
              </a:rPr>
              <a:t> </a:t>
            </a:r>
            <a:r>
              <a:rPr lang="en-US" altLang="ko-KR" sz="1050" b="1" dirty="0">
                <a:solidFill>
                  <a:schemeClr val="bg1">
                    <a:lumMod val="65000"/>
                  </a:schemeClr>
                </a:solidFill>
                <a:latin typeface="Times New Roman" panose="02020603050405020304" pitchFamily="18" charset="0"/>
                <a:ea typeface="한컴바탕" panose="02030600000101010101" pitchFamily="18" charset="2"/>
              </a:rPr>
              <a:t>13</a:t>
            </a:r>
            <a:r>
              <a:rPr lang="en-US" altLang="ko-KR" sz="1050" dirty="0">
                <a:solidFill>
                  <a:schemeClr val="bg1">
                    <a:lumMod val="65000"/>
                  </a:schemeClr>
                </a:solidFill>
                <a:latin typeface="Times New Roman" panose="02020603050405020304" pitchFamily="18" charset="0"/>
                <a:ea typeface="한컴바탕" panose="02030600000101010101" pitchFamily="18" charset="2"/>
              </a:rPr>
              <a:t>, 79-86</a:t>
            </a:r>
            <a:endParaRPr lang="ko-KR" altLang="en-US" sz="1050" dirty="0">
              <a:solidFill>
                <a:schemeClr val="bg1">
                  <a:lumMod val="65000"/>
                </a:schemeClr>
              </a:solidFill>
            </a:endParaRPr>
          </a:p>
        </p:txBody>
      </p:sp>
      <p:pic>
        <p:nvPicPr>
          <p:cNvPr id="4" name="그림 3">
            <a:extLst>
              <a:ext uri="{FF2B5EF4-FFF2-40B4-BE49-F238E27FC236}">
                <a16:creationId xmlns:a16="http://schemas.microsoft.com/office/drawing/2014/main" id="{A307524A-8021-46F2-84FE-034D7783F8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6474" y="1492669"/>
            <a:ext cx="7106950" cy="5067565"/>
          </a:xfrm>
          <a:prstGeom prst="rect">
            <a:avLst/>
          </a:prstGeom>
        </p:spPr>
      </p:pic>
      <p:grpSp>
        <p:nvGrpSpPr>
          <p:cNvPr id="5" name="그룹 4">
            <a:extLst>
              <a:ext uri="{FF2B5EF4-FFF2-40B4-BE49-F238E27FC236}">
                <a16:creationId xmlns:a16="http://schemas.microsoft.com/office/drawing/2014/main" id="{2EC9D4BE-FF4B-42AA-8098-C00E154B994D}"/>
              </a:ext>
            </a:extLst>
          </p:cNvPr>
          <p:cNvGrpSpPr/>
          <p:nvPr/>
        </p:nvGrpSpPr>
        <p:grpSpPr>
          <a:xfrm>
            <a:off x="2063552" y="1492668"/>
            <a:ext cx="8230137" cy="5104684"/>
            <a:chOff x="157405" y="1570472"/>
            <a:chExt cx="8230137" cy="5104684"/>
          </a:xfrm>
        </p:grpSpPr>
        <p:pic>
          <p:nvPicPr>
            <p:cNvPr id="6" name="그림 5">
              <a:extLst>
                <a:ext uri="{FF2B5EF4-FFF2-40B4-BE49-F238E27FC236}">
                  <a16:creationId xmlns:a16="http://schemas.microsoft.com/office/drawing/2014/main" id="{779390CD-C4B0-43A3-B41C-73E3638B70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0592" y="1597904"/>
              <a:ext cx="7106950" cy="5077252"/>
            </a:xfrm>
            <a:prstGeom prst="rect">
              <a:avLst/>
            </a:prstGeom>
          </p:spPr>
        </p:pic>
        <p:pic>
          <p:nvPicPr>
            <p:cNvPr id="7" name="그림 6" descr="temp_ir_legend.bmp">
              <a:extLst>
                <a:ext uri="{FF2B5EF4-FFF2-40B4-BE49-F238E27FC236}">
                  <a16:creationId xmlns:a16="http://schemas.microsoft.com/office/drawing/2014/main" id="{F653F5E6-9EEE-4CEF-B849-4E81103278E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405" y="1570472"/>
              <a:ext cx="1123187" cy="162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033FD99D-438C-1348-836C-A307AD0C4A33}"/>
              </a:ext>
            </a:extLst>
          </p:cNvPr>
          <p:cNvSpPr txBox="1"/>
          <p:nvPr/>
        </p:nvSpPr>
        <p:spPr>
          <a:xfrm>
            <a:off x="28471" y="611396"/>
            <a:ext cx="5702651" cy="369332"/>
          </a:xfrm>
          <a:prstGeom prst="rect">
            <a:avLst/>
          </a:prstGeom>
          <a:noFill/>
        </p:spPr>
        <p:txBody>
          <a:bodyPr wrap="none" rtlCol="0">
            <a:spAutoFit/>
          </a:bodyPr>
          <a:lstStyle/>
          <a:p>
            <a:r>
              <a:rPr lang="en-US" altLang="ko-KR" b="1" dirty="0">
                <a:solidFill>
                  <a:schemeClr val="bg1"/>
                </a:solidFill>
                <a:effectLst>
                  <a:outerShdw blurRad="38100" dist="38100" dir="2700000" algn="tl">
                    <a:srgbClr val="000000">
                      <a:alpha val="43137"/>
                    </a:srgbClr>
                  </a:outerShdw>
                </a:effectLst>
                <a:latin typeface="Calibri" pitchFamily="34" charset="0"/>
                <a:cs typeface="Calibri" pitchFamily="34" charset="0"/>
              </a:rPr>
              <a:t>Our technology </a:t>
            </a:r>
            <a:r>
              <a:rPr lang="en-US" altLang="ko-KR" b="1" dirty="0">
                <a:solidFill>
                  <a:schemeClr val="bg1"/>
                </a:solidFill>
                <a:latin typeface="Calibri" pitchFamily="34" charset="0"/>
                <a:cs typeface="Calibri" pitchFamily="34" charset="0"/>
              </a:rPr>
              <a:t>– Real time weather/climate downscaling</a:t>
            </a:r>
          </a:p>
        </p:txBody>
      </p:sp>
    </p:spTree>
    <p:extLst>
      <p:ext uri="{BB962C8B-B14F-4D97-AF65-F5344CB8AC3E}">
        <p14:creationId xmlns:p14="http://schemas.microsoft.com/office/powerpoint/2010/main" val="73079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76DC00B-02CF-468F-9968-DD1F6A088F42}"/>
              </a:ext>
            </a:extLst>
          </p:cNvPr>
          <p:cNvPicPr>
            <a:picLocks noChangeAspect="1" noChangeArrowheads="1"/>
          </p:cNvPicPr>
          <p:nvPr/>
        </p:nvPicPr>
        <p:blipFill rotWithShape="1">
          <a:blip r:embed="rId2" cstate="print"/>
          <a:srcRect l="4569" t="14767" r="3995" b="7915"/>
          <a:stretch/>
        </p:blipFill>
        <p:spPr bwMode="auto">
          <a:xfrm>
            <a:off x="623391" y="1124744"/>
            <a:ext cx="10945217" cy="5544616"/>
          </a:xfrm>
          <a:prstGeom prst="rect">
            <a:avLst/>
          </a:prstGeom>
          <a:noFill/>
          <a:ln w="9525">
            <a:noFill/>
            <a:miter lim="800000"/>
            <a:headEnd/>
            <a:tailEnd/>
          </a:ln>
        </p:spPr>
      </p:pic>
      <p:grpSp>
        <p:nvGrpSpPr>
          <p:cNvPr id="9" name="그룹 27">
            <a:extLst>
              <a:ext uri="{FF2B5EF4-FFF2-40B4-BE49-F238E27FC236}">
                <a16:creationId xmlns:a16="http://schemas.microsoft.com/office/drawing/2014/main" id="{276C11A6-27A5-40B0-BFA1-7552DA05A39F}"/>
              </a:ext>
            </a:extLst>
          </p:cNvPr>
          <p:cNvGrpSpPr/>
          <p:nvPr/>
        </p:nvGrpSpPr>
        <p:grpSpPr>
          <a:xfrm>
            <a:off x="3722286" y="3801582"/>
            <a:ext cx="4158806" cy="2349204"/>
            <a:chOff x="2589357" y="3440365"/>
            <a:chExt cx="4057817" cy="2474942"/>
          </a:xfrm>
        </p:grpSpPr>
        <p:sp>
          <p:nvSpPr>
            <p:cNvPr id="10" name="Line 15">
              <a:extLst>
                <a:ext uri="{FF2B5EF4-FFF2-40B4-BE49-F238E27FC236}">
                  <a16:creationId xmlns:a16="http://schemas.microsoft.com/office/drawing/2014/main" id="{451B0745-25AD-4D0C-A98C-B1EF28D039EE}"/>
                </a:ext>
              </a:extLst>
            </p:cNvPr>
            <p:cNvSpPr>
              <a:spLocks noChangeShapeType="1"/>
            </p:cNvSpPr>
            <p:nvPr/>
          </p:nvSpPr>
          <p:spPr bwMode="auto">
            <a:xfrm>
              <a:off x="2589357" y="3508058"/>
              <a:ext cx="2375439" cy="837809"/>
            </a:xfrm>
            <a:prstGeom prst="line">
              <a:avLst/>
            </a:prstGeom>
            <a:noFill/>
            <a:ln w="50800" cap="rnd">
              <a:solidFill>
                <a:srgbClr val="FF0000"/>
              </a:solidFill>
              <a:prstDash val="sysDot"/>
              <a:round/>
              <a:headEnd/>
              <a:tailEnd/>
            </a:ln>
            <a:effectLst>
              <a:outerShdw blurRad="50800" dist="50800" dir="5400000" algn="ctr" rotWithShape="0">
                <a:schemeClr val="tx1">
                  <a:lumMod val="65000"/>
                  <a:lumOff val="35000"/>
                </a:schemeClr>
              </a:outerShdw>
            </a:effectLst>
          </p:spPr>
          <p:txBody>
            <a:bodyPr wrap="square" anchor="ctr">
              <a:spAutoFit/>
            </a:bodyPr>
            <a:lstStyle/>
            <a:p>
              <a:endParaRPr lang="ko-KR" altLang="en-US"/>
            </a:p>
          </p:txBody>
        </p:sp>
        <p:sp>
          <p:nvSpPr>
            <p:cNvPr id="11" name="Line 17">
              <a:extLst>
                <a:ext uri="{FF2B5EF4-FFF2-40B4-BE49-F238E27FC236}">
                  <a16:creationId xmlns:a16="http://schemas.microsoft.com/office/drawing/2014/main" id="{7074D2E9-FA55-46E1-B617-C9D80AF35708}"/>
                </a:ext>
              </a:extLst>
            </p:cNvPr>
            <p:cNvSpPr>
              <a:spLocks noChangeShapeType="1"/>
            </p:cNvSpPr>
            <p:nvPr/>
          </p:nvSpPr>
          <p:spPr bwMode="auto">
            <a:xfrm flipV="1">
              <a:off x="4964795" y="3440365"/>
              <a:ext cx="1005539" cy="921478"/>
            </a:xfrm>
            <a:prstGeom prst="line">
              <a:avLst/>
            </a:prstGeom>
            <a:noFill/>
            <a:ln w="50800" cap="rnd">
              <a:solidFill>
                <a:srgbClr val="FF0000"/>
              </a:solidFill>
              <a:prstDash val="sysDot"/>
              <a:round/>
              <a:headEnd/>
              <a:tailEnd/>
            </a:ln>
            <a:effectLst>
              <a:outerShdw blurRad="50800" dist="50800" dir="5400000" algn="ctr" rotWithShape="0">
                <a:schemeClr val="tx1">
                  <a:lumMod val="65000"/>
                  <a:lumOff val="35000"/>
                </a:schemeClr>
              </a:outerShdw>
            </a:effectLst>
          </p:spPr>
          <p:txBody>
            <a:bodyPr wrap="square" anchor="ctr">
              <a:spAutoFit/>
            </a:bodyPr>
            <a:lstStyle/>
            <a:p>
              <a:endParaRPr lang="ko-KR" altLang="en-US"/>
            </a:p>
          </p:txBody>
        </p:sp>
        <p:sp>
          <p:nvSpPr>
            <p:cNvPr id="12" name="Line 35">
              <a:extLst>
                <a:ext uri="{FF2B5EF4-FFF2-40B4-BE49-F238E27FC236}">
                  <a16:creationId xmlns:a16="http://schemas.microsoft.com/office/drawing/2014/main" id="{D60CDD31-5D2B-4D29-A936-72E2103D06D9}"/>
                </a:ext>
              </a:extLst>
            </p:cNvPr>
            <p:cNvSpPr>
              <a:spLocks noChangeShapeType="1"/>
            </p:cNvSpPr>
            <p:nvPr/>
          </p:nvSpPr>
          <p:spPr bwMode="auto">
            <a:xfrm>
              <a:off x="4937735" y="4343588"/>
              <a:ext cx="1709439" cy="504119"/>
            </a:xfrm>
            <a:prstGeom prst="line">
              <a:avLst/>
            </a:prstGeom>
            <a:noFill/>
            <a:ln w="50800" cap="rnd">
              <a:solidFill>
                <a:srgbClr val="FF0000"/>
              </a:solidFill>
              <a:prstDash val="sysDot"/>
              <a:round/>
              <a:headEnd/>
              <a:tailEnd/>
            </a:ln>
            <a:effectLst>
              <a:outerShdw blurRad="50800" dist="50800" dir="5400000" algn="ctr" rotWithShape="0">
                <a:schemeClr val="tx1">
                  <a:lumMod val="65000"/>
                  <a:lumOff val="35000"/>
                </a:schemeClr>
              </a:outerShdw>
            </a:effectLst>
          </p:spPr>
          <p:txBody>
            <a:bodyPr wrap="square" anchor="ctr">
              <a:spAutoFit/>
            </a:bodyPr>
            <a:lstStyle/>
            <a:p>
              <a:endParaRPr lang="ko-KR" altLang="en-US"/>
            </a:p>
          </p:txBody>
        </p:sp>
        <p:sp>
          <p:nvSpPr>
            <p:cNvPr id="13" name="Line 18">
              <a:extLst>
                <a:ext uri="{FF2B5EF4-FFF2-40B4-BE49-F238E27FC236}">
                  <a16:creationId xmlns:a16="http://schemas.microsoft.com/office/drawing/2014/main" id="{A1A6113B-6AAD-455A-AF08-C156B5D869C2}"/>
                </a:ext>
              </a:extLst>
            </p:cNvPr>
            <p:cNvSpPr>
              <a:spLocks noChangeShapeType="1"/>
            </p:cNvSpPr>
            <p:nvPr/>
          </p:nvSpPr>
          <p:spPr bwMode="auto">
            <a:xfrm flipH="1">
              <a:off x="4591577" y="4400639"/>
              <a:ext cx="395358" cy="1514668"/>
            </a:xfrm>
            <a:prstGeom prst="line">
              <a:avLst/>
            </a:prstGeom>
            <a:noFill/>
            <a:ln w="50800" cap="rnd">
              <a:solidFill>
                <a:srgbClr val="FF0000"/>
              </a:solidFill>
              <a:prstDash val="sysDot"/>
              <a:round/>
              <a:headEnd/>
              <a:tailEnd/>
            </a:ln>
            <a:effectLst>
              <a:outerShdw blurRad="50800" dist="50800" dir="5400000" algn="ctr" rotWithShape="0">
                <a:schemeClr val="tx1">
                  <a:lumMod val="65000"/>
                  <a:lumOff val="35000"/>
                </a:schemeClr>
              </a:outerShdw>
            </a:effectLst>
          </p:spPr>
          <p:txBody>
            <a:bodyPr wrap="square" anchor="ctr">
              <a:spAutoFit/>
            </a:bodyPr>
            <a:lstStyle/>
            <a:p>
              <a:endParaRPr lang="ko-KR" altLang="en-US"/>
            </a:p>
          </p:txBody>
        </p:sp>
      </p:grpSp>
      <p:grpSp>
        <p:nvGrpSpPr>
          <p:cNvPr id="14" name="그룹 32">
            <a:extLst>
              <a:ext uri="{FF2B5EF4-FFF2-40B4-BE49-F238E27FC236}">
                <a16:creationId xmlns:a16="http://schemas.microsoft.com/office/drawing/2014/main" id="{4590349F-1880-4898-B494-4E7BED13DBA2}"/>
              </a:ext>
            </a:extLst>
          </p:cNvPr>
          <p:cNvGrpSpPr/>
          <p:nvPr/>
        </p:nvGrpSpPr>
        <p:grpSpPr>
          <a:xfrm>
            <a:off x="7734666" y="4325471"/>
            <a:ext cx="2540747" cy="1107647"/>
            <a:chOff x="6572625" y="4000838"/>
            <a:chExt cx="2450573" cy="1057236"/>
          </a:xfrm>
        </p:grpSpPr>
        <p:sp>
          <p:nvSpPr>
            <p:cNvPr id="15" name="AutoShape 33">
              <a:extLst>
                <a:ext uri="{FF2B5EF4-FFF2-40B4-BE49-F238E27FC236}">
                  <a16:creationId xmlns:a16="http://schemas.microsoft.com/office/drawing/2014/main" id="{53971806-1CA3-452B-874C-42E0182F1C21}"/>
                </a:ext>
              </a:extLst>
            </p:cNvPr>
            <p:cNvSpPr>
              <a:spLocks noChangeArrowheads="1"/>
            </p:cNvSpPr>
            <p:nvPr/>
          </p:nvSpPr>
          <p:spPr bwMode="auto">
            <a:xfrm>
              <a:off x="7262437" y="4428022"/>
              <a:ext cx="1760761" cy="630052"/>
            </a:xfrm>
            <a:prstGeom prst="wedgeRectCallout">
              <a:avLst>
                <a:gd name="adj1" fmla="val -76851"/>
                <a:gd name="adj2" fmla="val -4129"/>
              </a:avLst>
            </a:prstGeom>
            <a:solidFill>
              <a:srgbClr val="FFFFFF"/>
            </a:solidFill>
            <a:ln w="9525" algn="ctr">
              <a:solidFill>
                <a:schemeClr val="tx1"/>
              </a:solidFill>
              <a:miter lim="800000"/>
              <a:headEnd/>
              <a:tailEnd/>
            </a:ln>
            <a:effectLst/>
          </p:spPr>
          <p:txBody>
            <a:bodyPr anchor="ctr"/>
            <a:lstStyle/>
            <a:p>
              <a:pPr algn="ctr">
                <a:spcBef>
                  <a:spcPct val="0"/>
                </a:spcBef>
                <a:buClrTx/>
                <a:buSzTx/>
                <a:buFontTx/>
                <a:buNone/>
              </a:pPr>
              <a:r>
                <a:rPr lang="en-US" altLang="ko-KR" sz="1600" dirty="0">
                  <a:latin typeface="+mn-ea"/>
                </a:rPr>
                <a:t>Observation Site</a:t>
              </a:r>
            </a:p>
            <a:p>
              <a:pPr algn="ctr">
                <a:spcBef>
                  <a:spcPct val="0"/>
                </a:spcBef>
                <a:buClrTx/>
                <a:buSzTx/>
                <a:buFontTx/>
                <a:buNone/>
              </a:pPr>
              <a:r>
                <a:rPr lang="en-US" altLang="ko-KR" sz="1600" dirty="0">
                  <a:latin typeface="+mn-ea"/>
                </a:rPr>
                <a:t>#3</a:t>
              </a:r>
            </a:p>
          </p:txBody>
        </p:sp>
        <p:grpSp>
          <p:nvGrpSpPr>
            <p:cNvPr id="16" name="그룹 35">
              <a:extLst>
                <a:ext uri="{FF2B5EF4-FFF2-40B4-BE49-F238E27FC236}">
                  <a16:creationId xmlns:a16="http://schemas.microsoft.com/office/drawing/2014/main" id="{57F063BE-127E-4BCF-AE7E-FED380639A08}"/>
                </a:ext>
              </a:extLst>
            </p:cNvPr>
            <p:cNvGrpSpPr/>
            <p:nvPr/>
          </p:nvGrpSpPr>
          <p:grpSpPr>
            <a:xfrm>
              <a:off x="6572625" y="4000838"/>
              <a:ext cx="637641" cy="928192"/>
              <a:chOff x="6572625" y="4000838"/>
              <a:chExt cx="637641" cy="928192"/>
            </a:xfrm>
          </p:grpSpPr>
          <p:sp>
            <p:nvSpPr>
              <p:cNvPr id="17" name="Oval 32">
                <a:extLst>
                  <a:ext uri="{FF2B5EF4-FFF2-40B4-BE49-F238E27FC236}">
                    <a16:creationId xmlns:a16="http://schemas.microsoft.com/office/drawing/2014/main" id="{80C467A1-5ABB-4EE6-9425-A8C5A1A94B84}"/>
                  </a:ext>
                </a:extLst>
              </p:cNvPr>
              <p:cNvSpPr>
                <a:spLocks noChangeArrowheads="1"/>
              </p:cNvSpPr>
              <p:nvPr/>
            </p:nvSpPr>
            <p:spPr bwMode="auto">
              <a:xfrm>
                <a:off x="6572625" y="4643959"/>
                <a:ext cx="266421" cy="285071"/>
              </a:xfrm>
              <a:prstGeom prst="ellipse">
                <a:avLst/>
              </a:prstGeom>
              <a:solidFill>
                <a:srgbClr val="0C84F2"/>
              </a:solidFill>
              <a:ln w="28575" algn="ctr">
                <a:solidFill>
                  <a:schemeClr val="tx1"/>
                </a:solidFill>
                <a:round/>
                <a:headEnd/>
                <a:tailEnd/>
              </a:ln>
              <a:effectLst/>
            </p:spPr>
            <p:txBody>
              <a:bodyPr wrap="square" anchor="ctr">
                <a:spAutoFit/>
              </a:bodyPr>
              <a:lstStyle/>
              <a:p>
                <a:endParaRPr lang="ko-KR" altLang="en-US"/>
              </a:p>
            </p:txBody>
          </p:sp>
          <p:sp>
            <p:nvSpPr>
              <p:cNvPr id="18" name="AutoShape 34">
                <a:extLst>
                  <a:ext uri="{FF2B5EF4-FFF2-40B4-BE49-F238E27FC236}">
                    <a16:creationId xmlns:a16="http://schemas.microsoft.com/office/drawing/2014/main" id="{CB99BF5C-7571-4A91-870C-92D680614540}"/>
                  </a:ext>
                </a:extLst>
              </p:cNvPr>
              <p:cNvSpPr>
                <a:spLocks noChangeArrowheads="1"/>
              </p:cNvSpPr>
              <p:nvPr/>
            </p:nvSpPr>
            <p:spPr bwMode="auto">
              <a:xfrm>
                <a:off x="6701046" y="4000838"/>
                <a:ext cx="509220" cy="352523"/>
              </a:xfrm>
              <a:prstGeom prst="homePlate">
                <a:avLst>
                  <a:gd name="adj" fmla="val 173949"/>
                </a:avLst>
              </a:prstGeom>
              <a:solidFill>
                <a:srgbClr val="0C84F2"/>
              </a:solidFill>
              <a:ln w="9525" algn="ctr">
                <a:solidFill>
                  <a:schemeClr val="tx1"/>
                </a:solidFill>
                <a:miter lim="800000"/>
                <a:headEnd/>
                <a:tailEnd/>
              </a:ln>
              <a:effectLst/>
            </p:spPr>
            <p:txBody>
              <a:bodyPr anchor="ctr">
                <a:spAutoFit/>
              </a:bodyPr>
              <a:lstStyle/>
              <a:p>
                <a:endParaRPr lang="ko-KR" altLang="en-US"/>
              </a:p>
            </p:txBody>
          </p:sp>
          <p:sp>
            <p:nvSpPr>
              <p:cNvPr id="19" name="Line 31">
                <a:extLst>
                  <a:ext uri="{FF2B5EF4-FFF2-40B4-BE49-F238E27FC236}">
                    <a16:creationId xmlns:a16="http://schemas.microsoft.com/office/drawing/2014/main" id="{182F1CDB-5BD7-41AA-886D-C5C7E80D7459}"/>
                  </a:ext>
                </a:extLst>
              </p:cNvPr>
              <p:cNvSpPr>
                <a:spLocks noChangeShapeType="1"/>
              </p:cNvSpPr>
              <p:nvPr/>
            </p:nvSpPr>
            <p:spPr bwMode="auto">
              <a:xfrm>
                <a:off x="6706476" y="4008135"/>
                <a:ext cx="2461" cy="645804"/>
              </a:xfrm>
              <a:prstGeom prst="line">
                <a:avLst/>
              </a:prstGeom>
              <a:noFill/>
              <a:ln w="28575">
                <a:solidFill>
                  <a:schemeClr val="tx1"/>
                </a:solidFill>
                <a:round/>
                <a:headEnd/>
                <a:tailEnd/>
              </a:ln>
              <a:effectLst/>
            </p:spPr>
            <p:txBody>
              <a:bodyPr anchor="ctr">
                <a:spAutoFit/>
              </a:bodyPr>
              <a:lstStyle/>
              <a:p>
                <a:endParaRPr lang="ko-KR" altLang="en-US"/>
              </a:p>
            </p:txBody>
          </p:sp>
        </p:grpSp>
      </p:grpSp>
      <p:grpSp>
        <p:nvGrpSpPr>
          <p:cNvPr id="20" name="그룹 38">
            <a:extLst>
              <a:ext uri="{FF2B5EF4-FFF2-40B4-BE49-F238E27FC236}">
                <a16:creationId xmlns:a16="http://schemas.microsoft.com/office/drawing/2014/main" id="{294007CE-01C9-46C6-B3AE-29B122C6B1C2}"/>
              </a:ext>
            </a:extLst>
          </p:cNvPr>
          <p:cNvGrpSpPr/>
          <p:nvPr/>
        </p:nvGrpSpPr>
        <p:grpSpPr>
          <a:xfrm>
            <a:off x="4883211" y="4941166"/>
            <a:ext cx="3877085" cy="1483298"/>
            <a:chOff x="4737579" y="4970539"/>
            <a:chExt cx="3739482" cy="1415791"/>
          </a:xfrm>
        </p:grpSpPr>
        <p:sp>
          <p:nvSpPr>
            <p:cNvPr id="21" name="AutoShape 21">
              <a:extLst>
                <a:ext uri="{FF2B5EF4-FFF2-40B4-BE49-F238E27FC236}">
                  <a16:creationId xmlns:a16="http://schemas.microsoft.com/office/drawing/2014/main" id="{F6EA86A3-FC9F-4C70-B3F9-38FADD09D900}"/>
                </a:ext>
              </a:extLst>
            </p:cNvPr>
            <p:cNvSpPr>
              <a:spLocks noChangeArrowheads="1"/>
            </p:cNvSpPr>
            <p:nvPr/>
          </p:nvSpPr>
          <p:spPr bwMode="auto">
            <a:xfrm>
              <a:off x="6321152" y="5517232"/>
              <a:ext cx="2155909" cy="800093"/>
            </a:xfrm>
            <a:prstGeom prst="wedgeRectCallout">
              <a:avLst>
                <a:gd name="adj1" fmla="val -80083"/>
                <a:gd name="adj2" fmla="val 38650"/>
              </a:avLst>
            </a:prstGeom>
            <a:solidFill>
              <a:srgbClr val="FFFFFF"/>
            </a:solidFill>
            <a:ln w="9525" algn="ctr">
              <a:solidFill>
                <a:schemeClr val="tx1"/>
              </a:solidFill>
              <a:miter lim="800000"/>
              <a:headEnd/>
              <a:tailEnd/>
            </a:ln>
            <a:effectLst/>
          </p:spPr>
          <p:txBody>
            <a:bodyPr anchor="ctr"/>
            <a:lstStyle/>
            <a:p>
              <a:pPr algn="ctr">
                <a:spcBef>
                  <a:spcPct val="0"/>
                </a:spcBef>
                <a:buClrTx/>
                <a:buSzTx/>
                <a:buFontTx/>
                <a:buNone/>
              </a:pPr>
              <a:r>
                <a:rPr lang="en-US" altLang="ko-KR" sz="2000" dirty="0">
                  <a:latin typeface="+mn-ea"/>
                </a:rPr>
                <a:t>Observation</a:t>
              </a:r>
              <a:r>
                <a:rPr lang="ko-KR" altLang="en-US" sz="2000" dirty="0">
                  <a:latin typeface="+mn-ea"/>
                </a:rPr>
                <a:t> </a:t>
              </a:r>
              <a:r>
                <a:rPr lang="en-US" altLang="ko-KR" sz="2000" dirty="0">
                  <a:latin typeface="+mn-ea"/>
                </a:rPr>
                <a:t>Site</a:t>
              </a:r>
            </a:p>
            <a:p>
              <a:pPr algn="ctr">
                <a:spcBef>
                  <a:spcPct val="0"/>
                </a:spcBef>
                <a:buClrTx/>
                <a:buSzTx/>
                <a:buFontTx/>
                <a:buNone/>
              </a:pPr>
              <a:r>
                <a:rPr lang="en-US" altLang="ko-KR" sz="2000" dirty="0">
                  <a:latin typeface="+mn-ea"/>
                </a:rPr>
                <a:t>#4</a:t>
              </a:r>
            </a:p>
          </p:txBody>
        </p:sp>
        <p:grpSp>
          <p:nvGrpSpPr>
            <p:cNvPr id="22" name="그룹 36">
              <a:extLst>
                <a:ext uri="{FF2B5EF4-FFF2-40B4-BE49-F238E27FC236}">
                  <a16:creationId xmlns:a16="http://schemas.microsoft.com/office/drawing/2014/main" id="{6C4DF6FB-2509-4398-8D46-F06E49721C88}"/>
                </a:ext>
              </a:extLst>
            </p:cNvPr>
            <p:cNvGrpSpPr/>
            <p:nvPr/>
          </p:nvGrpSpPr>
          <p:grpSpPr>
            <a:xfrm>
              <a:off x="4737579" y="4970539"/>
              <a:ext cx="927788" cy="1415791"/>
              <a:chOff x="4737579" y="4970539"/>
              <a:chExt cx="927788" cy="1415791"/>
            </a:xfrm>
          </p:grpSpPr>
          <p:sp>
            <p:nvSpPr>
              <p:cNvPr id="23" name="Oval 14">
                <a:extLst>
                  <a:ext uri="{FF2B5EF4-FFF2-40B4-BE49-F238E27FC236}">
                    <a16:creationId xmlns:a16="http://schemas.microsoft.com/office/drawing/2014/main" id="{58BE0186-7D13-4415-BC54-A0DBA2C68C8F}"/>
                  </a:ext>
                </a:extLst>
              </p:cNvPr>
              <p:cNvSpPr>
                <a:spLocks noChangeArrowheads="1"/>
              </p:cNvSpPr>
              <p:nvPr/>
            </p:nvSpPr>
            <p:spPr bwMode="auto">
              <a:xfrm>
                <a:off x="5393363" y="6098444"/>
                <a:ext cx="272004" cy="287886"/>
              </a:xfrm>
              <a:prstGeom prst="ellipse">
                <a:avLst/>
              </a:prstGeom>
              <a:solidFill>
                <a:srgbClr val="0C84F2"/>
              </a:solidFill>
              <a:ln w="28575" algn="ctr">
                <a:solidFill>
                  <a:schemeClr val="tx1"/>
                </a:solidFill>
                <a:round/>
                <a:headEnd/>
                <a:tailEnd/>
              </a:ln>
              <a:effectLst/>
            </p:spPr>
            <p:txBody>
              <a:bodyPr wrap="square" anchor="ctr">
                <a:spAutoFit/>
              </a:bodyPr>
              <a:lstStyle/>
              <a:p>
                <a:endParaRPr lang="ko-KR" altLang="en-US"/>
              </a:p>
            </p:txBody>
          </p:sp>
          <p:sp>
            <p:nvSpPr>
              <p:cNvPr id="24" name="AutoShape 22">
                <a:extLst>
                  <a:ext uri="{FF2B5EF4-FFF2-40B4-BE49-F238E27FC236}">
                    <a16:creationId xmlns:a16="http://schemas.microsoft.com/office/drawing/2014/main" id="{3EB0F942-9181-4592-971A-A3CEECA75B91}"/>
                  </a:ext>
                </a:extLst>
              </p:cNvPr>
              <p:cNvSpPr>
                <a:spLocks noChangeArrowheads="1"/>
              </p:cNvSpPr>
              <p:nvPr/>
            </p:nvSpPr>
            <p:spPr bwMode="auto">
              <a:xfrm flipH="1">
                <a:off x="4737579" y="4970539"/>
                <a:ext cx="785637" cy="352523"/>
              </a:xfrm>
              <a:prstGeom prst="homePlate">
                <a:avLst>
                  <a:gd name="adj" fmla="val 218845"/>
                </a:avLst>
              </a:prstGeom>
              <a:solidFill>
                <a:srgbClr val="0C84F2"/>
              </a:solidFill>
              <a:ln w="9525" algn="ctr">
                <a:solidFill>
                  <a:schemeClr val="tx1"/>
                </a:solidFill>
                <a:miter lim="800000"/>
                <a:headEnd/>
                <a:tailEnd/>
              </a:ln>
              <a:effectLst/>
            </p:spPr>
            <p:txBody>
              <a:bodyPr wrap="square" anchor="ctr">
                <a:spAutoFit/>
              </a:bodyPr>
              <a:lstStyle/>
              <a:p>
                <a:endParaRPr lang="ko-KR" altLang="en-US"/>
              </a:p>
            </p:txBody>
          </p:sp>
          <p:sp>
            <p:nvSpPr>
              <p:cNvPr id="25" name="Line 13">
                <a:extLst>
                  <a:ext uri="{FF2B5EF4-FFF2-40B4-BE49-F238E27FC236}">
                    <a16:creationId xmlns:a16="http://schemas.microsoft.com/office/drawing/2014/main" id="{655A6FF2-60F0-4E9D-9193-DCA6AD3310F7}"/>
                  </a:ext>
                </a:extLst>
              </p:cNvPr>
              <p:cNvSpPr>
                <a:spLocks noChangeShapeType="1"/>
              </p:cNvSpPr>
              <p:nvPr/>
            </p:nvSpPr>
            <p:spPr bwMode="auto">
              <a:xfrm>
                <a:off x="5528136" y="4996239"/>
                <a:ext cx="2459" cy="1102205"/>
              </a:xfrm>
              <a:prstGeom prst="line">
                <a:avLst/>
              </a:prstGeom>
              <a:noFill/>
              <a:ln w="28575">
                <a:solidFill>
                  <a:schemeClr val="tx1"/>
                </a:solidFill>
                <a:round/>
                <a:headEnd/>
                <a:tailEnd/>
              </a:ln>
              <a:effectLst/>
            </p:spPr>
            <p:txBody>
              <a:bodyPr anchor="ctr">
                <a:spAutoFit/>
              </a:bodyPr>
              <a:lstStyle/>
              <a:p>
                <a:endParaRPr lang="ko-KR" altLang="en-US"/>
              </a:p>
            </p:txBody>
          </p:sp>
        </p:grpSp>
      </p:grpSp>
      <p:sp>
        <p:nvSpPr>
          <p:cNvPr id="26" name="직사각형 25">
            <a:extLst>
              <a:ext uri="{FF2B5EF4-FFF2-40B4-BE49-F238E27FC236}">
                <a16:creationId xmlns:a16="http://schemas.microsoft.com/office/drawing/2014/main" id="{245C1560-1006-4DC7-A3B7-2982772E456E}"/>
              </a:ext>
            </a:extLst>
          </p:cNvPr>
          <p:cNvSpPr/>
          <p:nvPr/>
        </p:nvSpPr>
        <p:spPr bwMode="auto">
          <a:xfrm>
            <a:off x="3321757" y="1849079"/>
            <a:ext cx="1567811" cy="603533"/>
          </a:xfrm>
          <a:prstGeom prst="rect">
            <a:avLst/>
          </a:prstGeom>
          <a:solidFill>
            <a:srgbClr val="FFFF00">
              <a:alpha val="60000"/>
            </a:srgb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buFont typeface="Arial" pitchFamily="34" charset="0"/>
              <a:buChar char="•"/>
            </a:pPr>
            <a:r>
              <a:rPr kumimoji="1" lang="en-US" altLang="ko-KR" sz="1200" b="1" dirty="0">
                <a:solidFill>
                  <a:schemeClr val="bg1"/>
                </a:solidFill>
                <a:latin typeface="+mn-ea"/>
              </a:rPr>
              <a:t> Sloped Surface</a:t>
            </a:r>
            <a:endParaRPr lang="en-US" altLang="ko-KR" sz="1200" b="1" dirty="0">
              <a:solidFill>
                <a:schemeClr val="bg1"/>
              </a:solidFill>
              <a:latin typeface="+mn-ea"/>
            </a:endParaRPr>
          </a:p>
          <a:p>
            <a:pPr fontAlgn="base">
              <a:spcBef>
                <a:spcPct val="0"/>
              </a:spcBef>
              <a:spcAft>
                <a:spcPct val="0"/>
              </a:spcAft>
              <a:buFont typeface="Arial" pitchFamily="34" charset="0"/>
              <a:buChar char="•"/>
            </a:pPr>
            <a:r>
              <a:rPr kumimoji="1" lang="en-US" altLang="ko-KR" sz="1200" b="1" dirty="0">
                <a:solidFill>
                  <a:schemeClr val="bg1"/>
                </a:solidFill>
                <a:latin typeface="+mn-ea"/>
              </a:rPr>
              <a:t> Solar irradiance</a:t>
            </a:r>
            <a:endParaRPr kumimoji="1" lang="ko-KR" altLang="en-US" sz="1200" b="1" dirty="0">
              <a:solidFill>
                <a:schemeClr val="bg1"/>
              </a:solidFill>
              <a:latin typeface="+mn-ea"/>
            </a:endParaRPr>
          </a:p>
        </p:txBody>
      </p:sp>
      <p:grpSp>
        <p:nvGrpSpPr>
          <p:cNvPr id="27" name="그룹 26">
            <a:extLst>
              <a:ext uri="{FF2B5EF4-FFF2-40B4-BE49-F238E27FC236}">
                <a16:creationId xmlns:a16="http://schemas.microsoft.com/office/drawing/2014/main" id="{51D641CB-14F1-454B-9F17-5535F74A36C2}"/>
              </a:ext>
            </a:extLst>
          </p:cNvPr>
          <p:cNvGrpSpPr/>
          <p:nvPr/>
        </p:nvGrpSpPr>
        <p:grpSpPr>
          <a:xfrm>
            <a:off x="5297055" y="2150846"/>
            <a:ext cx="1903771" cy="2672437"/>
            <a:chOff x="4168934" y="2031392"/>
            <a:chExt cx="1836204" cy="2550808"/>
          </a:xfrm>
        </p:grpSpPr>
        <p:grpSp>
          <p:nvGrpSpPr>
            <p:cNvPr id="28" name="그룹 46">
              <a:extLst>
                <a:ext uri="{FF2B5EF4-FFF2-40B4-BE49-F238E27FC236}">
                  <a16:creationId xmlns:a16="http://schemas.microsoft.com/office/drawing/2014/main" id="{999624F7-7643-4688-A2F8-32B2E3BDCE5A}"/>
                </a:ext>
              </a:extLst>
            </p:cNvPr>
            <p:cNvGrpSpPr/>
            <p:nvPr/>
          </p:nvGrpSpPr>
          <p:grpSpPr>
            <a:xfrm>
              <a:off x="4216384" y="2131091"/>
              <a:ext cx="1728079" cy="2451109"/>
              <a:chOff x="4144376" y="1926304"/>
              <a:chExt cx="1728079" cy="2451109"/>
            </a:xfrm>
            <a:solidFill>
              <a:schemeClr val="accent2">
                <a:lumMod val="50000"/>
                <a:alpha val="60000"/>
              </a:schemeClr>
            </a:solidFill>
          </p:grpSpPr>
          <p:sp>
            <p:nvSpPr>
              <p:cNvPr id="30" name="아래쪽 화살표 38">
                <a:extLst>
                  <a:ext uri="{FF2B5EF4-FFF2-40B4-BE49-F238E27FC236}">
                    <a16:creationId xmlns:a16="http://schemas.microsoft.com/office/drawing/2014/main" id="{7E38E70A-8F2E-42A5-9581-A8E7853EA76D}"/>
                  </a:ext>
                </a:extLst>
              </p:cNvPr>
              <p:cNvSpPr/>
              <p:nvPr/>
            </p:nvSpPr>
            <p:spPr bwMode="auto">
              <a:xfrm rot="19991870">
                <a:off x="4144376" y="1933087"/>
                <a:ext cx="471364" cy="2354191"/>
              </a:xfrm>
              <a:prstGeom prst="downArrow">
                <a:avLst>
                  <a:gd name="adj1" fmla="val 58581"/>
                  <a:gd name="adj2" fmla="val 30943"/>
                </a:avLst>
              </a:prstGeom>
              <a:solidFill>
                <a:srgbClr val="FFFF00">
                  <a:alpha val="60000"/>
                </a:srgb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kumimoji="1" lang="ko-KR" altLang="en-US" sz="1400">
                  <a:latin typeface="Times New Roman" pitchFamily="18" charset="0"/>
                  <a:ea typeface="HY태고딕" pitchFamily="18" charset="-127"/>
                </a:endParaRPr>
              </a:p>
            </p:txBody>
          </p:sp>
          <p:sp>
            <p:nvSpPr>
              <p:cNvPr id="31" name="아래쪽 화살표 39">
                <a:extLst>
                  <a:ext uri="{FF2B5EF4-FFF2-40B4-BE49-F238E27FC236}">
                    <a16:creationId xmlns:a16="http://schemas.microsoft.com/office/drawing/2014/main" id="{3C2798C2-D5C7-4B09-A0CB-09EF764E7DA7}"/>
                  </a:ext>
                </a:extLst>
              </p:cNvPr>
              <p:cNvSpPr/>
              <p:nvPr/>
            </p:nvSpPr>
            <p:spPr bwMode="auto">
              <a:xfrm rot="1839932">
                <a:off x="5401091" y="1926304"/>
                <a:ext cx="471364" cy="2451109"/>
              </a:xfrm>
              <a:prstGeom prst="downArrow">
                <a:avLst>
                  <a:gd name="adj1" fmla="val 58581"/>
                  <a:gd name="adj2" fmla="val 30943"/>
                </a:avLst>
              </a:prstGeom>
              <a:grp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pPr>
                <a:endParaRPr kumimoji="1" lang="ko-KR" altLang="en-US" sz="1400">
                  <a:latin typeface="Times New Roman" pitchFamily="18" charset="0"/>
                  <a:ea typeface="HY태고딕" pitchFamily="18" charset="-127"/>
                </a:endParaRPr>
              </a:p>
            </p:txBody>
          </p:sp>
        </p:grpSp>
        <p:sp>
          <p:nvSpPr>
            <p:cNvPr id="29" name="직사각형 28">
              <a:extLst>
                <a:ext uri="{FF2B5EF4-FFF2-40B4-BE49-F238E27FC236}">
                  <a16:creationId xmlns:a16="http://schemas.microsoft.com/office/drawing/2014/main" id="{D287AC91-9118-485C-83F7-55C6EECE498D}"/>
                </a:ext>
              </a:extLst>
            </p:cNvPr>
            <p:cNvSpPr/>
            <p:nvPr/>
          </p:nvSpPr>
          <p:spPr bwMode="auto">
            <a:xfrm>
              <a:off x="4168934" y="2031392"/>
              <a:ext cx="1836204" cy="121556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kumimoji="1" lang="en-US" altLang="ko-KR" sz="1400" b="1" dirty="0">
                  <a:solidFill>
                    <a:schemeClr val="bg1"/>
                  </a:solidFill>
                  <a:latin typeface="+mn-ea"/>
                </a:rPr>
                <a:t>Geospatial Climate Prediction Scheme for a Complex Watershed</a:t>
              </a:r>
              <a:endParaRPr kumimoji="1" lang="ko-KR" altLang="en-US" sz="1400" b="1" dirty="0">
                <a:solidFill>
                  <a:schemeClr val="bg1"/>
                </a:solidFill>
                <a:latin typeface="+mn-ea"/>
              </a:endParaRPr>
            </a:p>
          </p:txBody>
        </p:sp>
      </p:grpSp>
      <p:grpSp>
        <p:nvGrpSpPr>
          <p:cNvPr id="32" name="그룹 53">
            <a:extLst>
              <a:ext uri="{FF2B5EF4-FFF2-40B4-BE49-F238E27FC236}">
                <a16:creationId xmlns:a16="http://schemas.microsoft.com/office/drawing/2014/main" id="{5C7E64F7-6240-4E69-BA9E-A98B49099271}"/>
              </a:ext>
            </a:extLst>
          </p:cNvPr>
          <p:cNvGrpSpPr/>
          <p:nvPr/>
        </p:nvGrpSpPr>
        <p:grpSpPr>
          <a:xfrm>
            <a:off x="2495600" y="3501007"/>
            <a:ext cx="4321296" cy="1306559"/>
            <a:chOff x="1431546" y="3238559"/>
            <a:chExt cx="4167929" cy="1247095"/>
          </a:xfrm>
        </p:grpSpPr>
        <p:sp>
          <p:nvSpPr>
            <p:cNvPr id="33" name="AutoShape 16">
              <a:extLst>
                <a:ext uri="{FF2B5EF4-FFF2-40B4-BE49-F238E27FC236}">
                  <a16:creationId xmlns:a16="http://schemas.microsoft.com/office/drawing/2014/main" id="{BC5084B0-A19F-4A13-812A-33DD295F07E0}"/>
                </a:ext>
              </a:extLst>
            </p:cNvPr>
            <p:cNvSpPr>
              <a:spLocks noChangeArrowheads="1"/>
            </p:cNvSpPr>
            <p:nvPr/>
          </p:nvSpPr>
          <p:spPr bwMode="auto">
            <a:xfrm>
              <a:off x="1431546" y="3969923"/>
              <a:ext cx="2309004" cy="515731"/>
            </a:xfrm>
            <a:prstGeom prst="wedgeRectCallout">
              <a:avLst>
                <a:gd name="adj1" fmla="val 101737"/>
                <a:gd name="adj2" fmla="val 14896"/>
              </a:avLst>
            </a:prstGeom>
            <a:solidFill>
              <a:schemeClr val="bg1"/>
            </a:solidFill>
            <a:ln w="9525" algn="ctr">
              <a:solidFill>
                <a:schemeClr val="bg1"/>
              </a:solidFill>
              <a:miter lim="800000"/>
              <a:headEnd/>
              <a:tailEnd/>
            </a:ln>
            <a:effectLst/>
          </p:spPr>
          <p:txBody>
            <a:bodyPr anchor="ctr"/>
            <a:lstStyle/>
            <a:p>
              <a:pPr algn="ctr">
                <a:spcBef>
                  <a:spcPct val="0"/>
                </a:spcBef>
                <a:buClrTx/>
                <a:buSzTx/>
                <a:buFontTx/>
                <a:buNone/>
              </a:pPr>
              <a:r>
                <a:rPr lang="en-US" altLang="ko-KR" sz="2000" b="1" dirty="0">
                  <a:solidFill>
                    <a:srgbClr val="FF0000"/>
                  </a:solidFill>
                  <a:latin typeface="+mn-ea"/>
                </a:rPr>
                <a:t>“Estimation Site ?”</a:t>
              </a:r>
            </a:p>
          </p:txBody>
        </p:sp>
        <p:grpSp>
          <p:nvGrpSpPr>
            <p:cNvPr id="34" name="그룹 37">
              <a:extLst>
                <a:ext uri="{FF2B5EF4-FFF2-40B4-BE49-F238E27FC236}">
                  <a16:creationId xmlns:a16="http://schemas.microsoft.com/office/drawing/2014/main" id="{FC54FE97-7AB3-4D50-AA32-F9704A5E84C2}"/>
                </a:ext>
              </a:extLst>
            </p:cNvPr>
            <p:cNvGrpSpPr/>
            <p:nvPr/>
          </p:nvGrpSpPr>
          <p:grpSpPr>
            <a:xfrm>
              <a:off x="4844483" y="3238559"/>
              <a:ext cx="754992" cy="1237156"/>
              <a:chOff x="4844483" y="3238559"/>
              <a:chExt cx="754992" cy="1237156"/>
            </a:xfrm>
          </p:grpSpPr>
          <p:sp>
            <p:nvSpPr>
              <p:cNvPr id="35" name="Oval 26">
                <a:extLst>
                  <a:ext uri="{FF2B5EF4-FFF2-40B4-BE49-F238E27FC236}">
                    <a16:creationId xmlns:a16="http://schemas.microsoft.com/office/drawing/2014/main" id="{08BCA981-C8DA-4FF5-916C-BCBCAA2CC983}"/>
                  </a:ext>
                </a:extLst>
              </p:cNvPr>
              <p:cNvSpPr>
                <a:spLocks noChangeArrowheads="1"/>
              </p:cNvSpPr>
              <p:nvPr/>
            </p:nvSpPr>
            <p:spPr bwMode="auto">
              <a:xfrm>
                <a:off x="4844483" y="4183215"/>
                <a:ext cx="271639" cy="292500"/>
              </a:xfrm>
              <a:prstGeom prst="ellipse">
                <a:avLst/>
              </a:prstGeom>
              <a:solidFill>
                <a:srgbClr val="FF0000"/>
              </a:solidFill>
              <a:ln w="28575" algn="ctr">
                <a:solidFill>
                  <a:schemeClr val="tx1"/>
                </a:solidFill>
                <a:round/>
                <a:headEnd/>
                <a:tailEnd/>
              </a:ln>
              <a:effectLst/>
            </p:spPr>
            <p:txBody>
              <a:bodyPr wrap="square" anchor="ctr">
                <a:spAutoFit/>
              </a:bodyPr>
              <a:lstStyle/>
              <a:p>
                <a:endParaRPr lang="ko-KR" altLang="en-US"/>
              </a:p>
            </p:txBody>
          </p:sp>
          <p:sp>
            <p:nvSpPr>
              <p:cNvPr id="36" name="AutoShape 27">
                <a:extLst>
                  <a:ext uri="{FF2B5EF4-FFF2-40B4-BE49-F238E27FC236}">
                    <a16:creationId xmlns:a16="http://schemas.microsoft.com/office/drawing/2014/main" id="{D22374D2-7B9B-42AE-9E89-199C01A86612}"/>
                  </a:ext>
                </a:extLst>
              </p:cNvPr>
              <p:cNvSpPr>
                <a:spLocks noChangeArrowheads="1"/>
              </p:cNvSpPr>
              <p:nvPr/>
            </p:nvSpPr>
            <p:spPr bwMode="auto">
              <a:xfrm>
                <a:off x="4967255" y="3250564"/>
                <a:ext cx="632220" cy="352523"/>
              </a:xfrm>
              <a:prstGeom prst="homePlate">
                <a:avLst>
                  <a:gd name="adj" fmla="val 177370"/>
                </a:avLst>
              </a:prstGeom>
              <a:solidFill>
                <a:srgbClr val="FF0000"/>
              </a:solidFill>
              <a:ln w="9525" algn="ctr">
                <a:solidFill>
                  <a:schemeClr val="tx1"/>
                </a:solidFill>
                <a:miter lim="800000"/>
                <a:headEnd/>
                <a:tailEnd/>
              </a:ln>
              <a:effectLst/>
            </p:spPr>
            <p:txBody>
              <a:bodyPr anchor="ctr">
                <a:spAutoFit/>
              </a:bodyPr>
              <a:lstStyle/>
              <a:p>
                <a:endParaRPr lang="ko-KR" altLang="en-US"/>
              </a:p>
            </p:txBody>
          </p:sp>
          <p:sp>
            <p:nvSpPr>
              <p:cNvPr id="37" name="Line 25">
                <a:extLst>
                  <a:ext uri="{FF2B5EF4-FFF2-40B4-BE49-F238E27FC236}">
                    <a16:creationId xmlns:a16="http://schemas.microsoft.com/office/drawing/2014/main" id="{822A9DE0-7277-44D9-A4F2-E60D34A14E6D}"/>
                  </a:ext>
                </a:extLst>
              </p:cNvPr>
              <p:cNvSpPr>
                <a:spLocks noChangeShapeType="1"/>
              </p:cNvSpPr>
              <p:nvPr/>
            </p:nvSpPr>
            <p:spPr bwMode="auto">
              <a:xfrm>
                <a:off x="4972175" y="3238559"/>
                <a:ext cx="2459" cy="933337"/>
              </a:xfrm>
              <a:prstGeom prst="line">
                <a:avLst/>
              </a:prstGeom>
              <a:noFill/>
              <a:ln w="28575">
                <a:solidFill>
                  <a:schemeClr val="tx1"/>
                </a:solidFill>
                <a:round/>
                <a:headEnd/>
                <a:tailEnd/>
              </a:ln>
              <a:effectLst/>
            </p:spPr>
            <p:txBody>
              <a:bodyPr anchor="ctr">
                <a:spAutoFit/>
              </a:bodyPr>
              <a:lstStyle/>
              <a:p>
                <a:endParaRPr lang="ko-KR" altLang="en-US"/>
              </a:p>
            </p:txBody>
          </p:sp>
        </p:grpSp>
      </p:grpSp>
      <p:grpSp>
        <p:nvGrpSpPr>
          <p:cNvPr id="38" name="그룹 59">
            <a:extLst>
              <a:ext uri="{FF2B5EF4-FFF2-40B4-BE49-F238E27FC236}">
                <a16:creationId xmlns:a16="http://schemas.microsoft.com/office/drawing/2014/main" id="{2F146F39-2283-480B-B9DD-AB5949722B29}"/>
              </a:ext>
            </a:extLst>
          </p:cNvPr>
          <p:cNvGrpSpPr/>
          <p:nvPr/>
        </p:nvGrpSpPr>
        <p:grpSpPr>
          <a:xfrm>
            <a:off x="1707523" y="3081396"/>
            <a:ext cx="2321992" cy="864376"/>
            <a:chOff x="1347898" y="2265306"/>
            <a:chExt cx="2239582" cy="825036"/>
          </a:xfrm>
        </p:grpSpPr>
        <p:sp>
          <p:nvSpPr>
            <p:cNvPr id="39" name="AutoShape 20">
              <a:extLst>
                <a:ext uri="{FF2B5EF4-FFF2-40B4-BE49-F238E27FC236}">
                  <a16:creationId xmlns:a16="http://schemas.microsoft.com/office/drawing/2014/main" id="{8A8A1DF9-0A48-4326-BFF5-61D82BFECFC9}"/>
                </a:ext>
              </a:extLst>
            </p:cNvPr>
            <p:cNvSpPr>
              <a:spLocks noChangeArrowheads="1"/>
            </p:cNvSpPr>
            <p:nvPr/>
          </p:nvSpPr>
          <p:spPr bwMode="auto">
            <a:xfrm>
              <a:off x="1347898" y="2482293"/>
              <a:ext cx="1344936" cy="515731"/>
            </a:xfrm>
            <a:prstGeom prst="wedgeRectCallout">
              <a:avLst>
                <a:gd name="adj1" fmla="val 81323"/>
                <a:gd name="adj2" fmla="val 34968"/>
              </a:avLst>
            </a:prstGeom>
            <a:solidFill>
              <a:srgbClr val="FFFFFF"/>
            </a:solidFill>
            <a:ln w="9525" algn="ctr">
              <a:solidFill>
                <a:schemeClr val="tx1"/>
              </a:solidFill>
              <a:miter lim="800000"/>
              <a:headEnd/>
              <a:tailEnd/>
            </a:ln>
            <a:effectLst/>
          </p:spPr>
          <p:txBody>
            <a:bodyPr anchor="ctr"/>
            <a:lstStyle/>
            <a:p>
              <a:pPr algn="ctr">
                <a:spcBef>
                  <a:spcPct val="0"/>
                </a:spcBef>
                <a:buClrTx/>
                <a:buSzTx/>
                <a:buFontTx/>
                <a:buNone/>
              </a:pPr>
              <a:r>
                <a:rPr lang="en-US" altLang="ko-KR" sz="1200" dirty="0">
                  <a:latin typeface="+mn-ea"/>
                </a:rPr>
                <a:t>Observation Site </a:t>
              </a:r>
            </a:p>
            <a:p>
              <a:pPr algn="ctr">
                <a:spcBef>
                  <a:spcPct val="0"/>
                </a:spcBef>
                <a:buClrTx/>
                <a:buSzTx/>
                <a:buFontTx/>
                <a:buNone/>
              </a:pPr>
              <a:r>
                <a:rPr lang="en-US" altLang="ko-KR" sz="1200" dirty="0">
                  <a:latin typeface="+mn-ea"/>
                </a:rPr>
                <a:t>#1</a:t>
              </a:r>
            </a:p>
          </p:txBody>
        </p:sp>
        <p:grpSp>
          <p:nvGrpSpPr>
            <p:cNvPr id="40" name="그룹 33">
              <a:extLst>
                <a:ext uri="{FF2B5EF4-FFF2-40B4-BE49-F238E27FC236}">
                  <a16:creationId xmlns:a16="http://schemas.microsoft.com/office/drawing/2014/main" id="{DF682CB2-B1C9-44C8-9207-1AE3D21A461A}"/>
                </a:ext>
              </a:extLst>
            </p:cNvPr>
            <p:cNvGrpSpPr/>
            <p:nvPr/>
          </p:nvGrpSpPr>
          <p:grpSpPr>
            <a:xfrm>
              <a:off x="3085511" y="2265306"/>
              <a:ext cx="501969" cy="825036"/>
              <a:chOff x="3084977" y="2265308"/>
              <a:chExt cx="501879" cy="825035"/>
            </a:xfrm>
          </p:grpSpPr>
          <p:sp>
            <p:nvSpPr>
              <p:cNvPr id="41" name="Oval 10">
                <a:extLst>
                  <a:ext uri="{FF2B5EF4-FFF2-40B4-BE49-F238E27FC236}">
                    <a16:creationId xmlns:a16="http://schemas.microsoft.com/office/drawing/2014/main" id="{5D5ECB03-B48B-4987-BA98-B550460D9368}"/>
                  </a:ext>
                </a:extLst>
              </p:cNvPr>
              <p:cNvSpPr>
                <a:spLocks noChangeArrowheads="1"/>
              </p:cNvSpPr>
              <p:nvPr/>
            </p:nvSpPr>
            <p:spPr bwMode="auto">
              <a:xfrm>
                <a:off x="3084977" y="2818500"/>
                <a:ext cx="261604" cy="271843"/>
              </a:xfrm>
              <a:prstGeom prst="ellipse">
                <a:avLst/>
              </a:prstGeom>
              <a:solidFill>
                <a:srgbClr val="0C84F2"/>
              </a:solidFill>
              <a:ln w="28575" algn="ctr">
                <a:solidFill>
                  <a:schemeClr val="tx1"/>
                </a:solidFill>
                <a:round/>
                <a:headEnd/>
                <a:tailEnd/>
              </a:ln>
              <a:effectLst/>
            </p:spPr>
            <p:txBody>
              <a:bodyPr wrap="square" anchor="ctr">
                <a:spAutoFit/>
              </a:bodyPr>
              <a:lstStyle/>
              <a:p>
                <a:endParaRPr lang="ko-KR" altLang="en-US"/>
              </a:p>
            </p:txBody>
          </p:sp>
          <p:sp>
            <p:nvSpPr>
              <p:cNvPr id="42" name="AutoShape 24">
                <a:extLst>
                  <a:ext uri="{FF2B5EF4-FFF2-40B4-BE49-F238E27FC236}">
                    <a16:creationId xmlns:a16="http://schemas.microsoft.com/office/drawing/2014/main" id="{C621E335-312A-4D87-B14D-ABA8F5F5619A}"/>
                  </a:ext>
                </a:extLst>
              </p:cNvPr>
              <p:cNvSpPr>
                <a:spLocks noChangeArrowheads="1"/>
              </p:cNvSpPr>
              <p:nvPr/>
            </p:nvSpPr>
            <p:spPr bwMode="auto">
              <a:xfrm>
                <a:off x="3220381" y="2265308"/>
                <a:ext cx="366475" cy="352523"/>
              </a:xfrm>
              <a:prstGeom prst="homePlate">
                <a:avLst>
                  <a:gd name="adj" fmla="val 140566"/>
                </a:avLst>
              </a:prstGeom>
              <a:solidFill>
                <a:srgbClr val="0C84F2"/>
              </a:solidFill>
              <a:ln w="9525" algn="ctr">
                <a:solidFill>
                  <a:schemeClr val="tx1"/>
                </a:solidFill>
                <a:miter lim="800000"/>
                <a:headEnd/>
                <a:tailEnd/>
              </a:ln>
              <a:effectLst/>
            </p:spPr>
            <p:txBody>
              <a:bodyPr anchor="ctr">
                <a:spAutoFit/>
              </a:bodyPr>
              <a:lstStyle/>
              <a:p>
                <a:endParaRPr lang="ko-KR" altLang="en-US"/>
              </a:p>
            </p:txBody>
          </p:sp>
          <p:sp>
            <p:nvSpPr>
              <p:cNvPr id="43" name="Line 9">
                <a:extLst>
                  <a:ext uri="{FF2B5EF4-FFF2-40B4-BE49-F238E27FC236}">
                    <a16:creationId xmlns:a16="http://schemas.microsoft.com/office/drawing/2014/main" id="{03AD7179-75C6-4FD0-8496-F94937496DC4}"/>
                  </a:ext>
                </a:extLst>
              </p:cNvPr>
              <p:cNvSpPr>
                <a:spLocks noChangeShapeType="1"/>
              </p:cNvSpPr>
              <p:nvPr/>
            </p:nvSpPr>
            <p:spPr bwMode="auto">
              <a:xfrm>
                <a:off x="3213273" y="2271535"/>
                <a:ext cx="2461" cy="563654"/>
              </a:xfrm>
              <a:prstGeom prst="line">
                <a:avLst/>
              </a:prstGeom>
              <a:noFill/>
              <a:ln w="28575">
                <a:solidFill>
                  <a:schemeClr val="tx1"/>
                </a:solidFill>
                <a:round/>
                <a:headEnd/>
                <a:tailEnd/>
              </a:ln>
              <a:effectLst/>
            </p:spPr>
            <p:txBody>
              <a:bodyPr anchor="ctr">
                <a:spAutoFit/>
              </a:bodyPr>
              <a:lstStyle/>
              <a:p>
                <a:endParaRPr lang="ko-KR" altLang="en-US"/>
              </a:p>
            </p:txBody>
          </p:sp>
        </p:grpSp>
      </p:grpSp>
      <p:sp>
        <p:nvSpPr>
          <p:cNvPr id="44" name="TextBox 43">
            <a:extLst>
              <a:ext uri="{FF2B5EF4-FFF2-40B4-BE49-F238E27FC236}">
                <a16:creationId xmlns:a16="http://schemas.microsoft.com/office/drawing/2014/main" id="{04E229C8-091C-4D22-867E-C2862342411D}"/>
              </a:ext>
            </a:extLst>
          </p:cNvPr>
          <p:cNvSpPr txBox="1"/>
          <p:nvPr/>
        </p:nvSpPr>
        <p:spPr>
          <a:xfrm>
            <a:off x="9552384" y="6320353"/>
            <a:ext cx="1978100" cy="276999"/>
          </a:xfrm>
          <a:prstGeom prst="rect">
            <a:avLst/>
          </a:prstGeom>
          <a:noFill/>
        </p:spPr>
        <p:txBody>
          <a:bodyPr wrap="square" rtlCol="0">
            <a:spAutoFit/>
          </a:bodyPr>
          <a:lstStyle/>
          <a:p>
            <a:pPr algn="r"/>
            <a:r>
              <a:rPr lang="en-US" altLang="ko-KR" sz="1200" b="1" dirty="0">
                <a:solidFill>
                  <a:schemeClr val="bg1"/>
                </a:solidFill>
                <a:latin typeface="+mn-ea"/>
              </a:rPr>
              <a:t>(2009-2017, Yun, etc.)</a:t>
            </a:r>
            <a:endParaRPr lang="ko-KR" altLang="en-US" sz="1200" b="1" dirty="0">
              <a:solidFill>
                <a:schemeClr val="bg1"/>
              </a:solidFill>
              <a:latin typeface="+mn-ea"/>
            </a:endParaRPr>
          </a:p>
        </p:txBody>
      </p:sp>
      <p:pic>
        <p:nvPicPr>
          <p:cNvPr id="45" name="그래픽 44" descr="맑음">
            <a:extLst>
              <a:ext uri="{FF2B5EF4-FFF2-40B4-BE49-F238E27FC236}">
                <a16:creationId xmlns:a16="http://schemas.microsoft.com/office/drawing/2014/main" id="{C965FACB-F7E7-4F94-B278-78842A6FD9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91114" y="1260464"/>
            <a:ext cx="1348517" cy="1348517"/>
          </a:xfrm>
          <a:prstGeom prst="rect">
            <a:avLst/>
          </a:prstGeom>
        </p:spPr>
      </p:pic>
      <p:grpSp>
        <p:nvGrpSpPr>
          <p:cNvPr id="46" name="그룹 45">
            <a:extLst>
              <a:ext uri="{FF2B5EF4-FFF2-40B4-BE49-F238E27FC236}">
                <a16:creationId xmlns:a16="http://schemas.microsoft.com/office/drawing/2014/main" id="{F1C5DCED-C433-445D-A5E3-B6998FFCB9C4}"/>
              </a:ext>
            </a:extLst>
          </p:cNvPr>
          <p:cNvGrpSpPr/>
          <p:nvPr/>
        </p:nvGrpSpPr>
        <p:grpSpPr>
          <a:xfrm>
            <a:off x="7681453" y="1404440"/>
            <a:ext cx="3110373" cy="1274102"/>
            <a:chOff x="6393160" y="1218689"/>
            <a:chExt cx="2999982" cy="1216114"/>
          </a:xfrm>
        </p:grpSpPr>
        <p:sp>
          <p:nvSpPr>
            <p:cNvPr id="47" name="직사각형 46">
              <a:extLst>
                <a:ext uri="{FF2B5EF4-FFF2-40B4-BE49-F238E27FC236}">
                  <a16:creationId xmlns:a16="http://schemas.microsoft.com/office/drawing/2014/main" id="{44C3614D-BD48-4B45-87FD-59AD2BCD279D}"/>
                </a:ext>
              </a:extLst>
            </p:cNvPr>
            <p:cNvSpPr/>
            <p:nvPr/>
          </p:nvSpPr>
          <p:spPr bwMode="auto">
            <a:xfrm>
              <a:off x="6393160" y="1689571"/>
              <a:ext cx="1728192" cy="576064"/>
            </a:xfrm>
            <a:prstGeom prst="rect">
              <a:avLst/>
            </a:prstGeom>
            <a:solidFill>
              <a:schemeClr val="accent2">
                <a:lumMod val="50000"/>
                <a:alpha val="6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fontAlgn="base">
                <a:spcBef>
                  <a:spcPct val="0"/>
                </a:spcBef>
                <a:spcAft>
                  <a:spcPct val="0"/>
                </a:spcAft>
                <a:buFont typeface="Arial" pitchFamily="34" charset="0"/>
                <a:buChar char="•"/>
              </a:pPr>
              <a:r>
                <a:rPr kumimoji="1" lang="en-US" altLang="ko-KR" sz="1200" b="1" dirty="0">
                  <a:solidFill>
                    <a:schemeClr val="bg1"/>
                  </a:solidFill>
                  <a:latin typeface="+mn-ea"/>
                </a:rPr>
                <a:t> Thermal Belt</a:t>
              </a:r>
            </a:p>
            <a:p>
              <a:pPr fontAlgn="base">
                <a:spcBef>
                  <a:spcPct val="0"/>
                </a:spcBef>
                <a:spcAft>
                  <a:spcPct val="0"/>
                </a:spcAft>
                <a:buFont typeface="Arial" pitchFamily="34" charset="0"/>
                <a:buChar char="•"/>
              </a:pPr>
              <a:r>
                <a:rPr lang="en-US" altLang="ko-KR" sz="1200" b="1" dirty="0">
                  <a:solidFill>
                    <a:schemeClr val="bg1"/>
                  </a:solidFill>
                  <a:latin typeface="+mn-ea"/>
                </a:rPr>
                <a:t> Cold-air Drainage</a:t>
              </a:r>
            </a:p>
            <a:p>
              <a:pPr fontAlgn="base">
                <a:spcBef>
                  <a:spcPct val="0"/>
                </a:spcBef>
                <a:spcAft>
                  <a:spcPct val="0"/>
                </a:spcAft>
                <a:buFont typeface="Arial" pitchFamily="34" charset="0"/>
                <a:buChar char="•"/>
              </a:pPr>
              <a:r>
                <a:rPr kumimoji="1" lang="en-US" altLang="ko-KR" sz="1200" b="1" dirty="0">
                  <a:solidFill>
                    <a:schemeClr val="bg1"/>
                  </a:solidFill>
                  <a:latin typeface="+mn-ea"/>
                </a:rPr>
                <a:t> Cold</a:t>
              </a:r>
              <a:r>
                <a:rPr kumimoji="1" lang="ko-KR" altLang="en-US" sz="1200" b="1" dirty="0">
                  <a:solidFill>
                    <a:schemeClr val="bg1"/>
                  </a:solidFill>
                  <a:latin typeface="+mn-ea"/>
                </a:rPr>
                <a:t> </a:t>
              </a:r>
              <a:r>
                <a:rPr kumimoji="1" lang="en-US" altLang="ko-KR" sz="1200" b="1" dirty="0">
                  <a:solidFill>
                    <a:schemeClr val="bg1"/>
                  </a:solidFill>
                  <a:latin typeface="+mn-ea"/>
                </a:rPr>
                <a:t>Pool</a:t>
              </a:r>
              <a:endParaRPr kumimoji="1" lang="ko-KR" altLang="en-US" sz="1200" b="1" dirty="0">
                <a:solidFill>
                  <a:schemeClr val="bg1"/>
                </a:solidFill>
                <a:latin typeface="+mn-ea"/>
              </a:endParaRPr>
            </a:p>
          </p:txBody>
        </p:sp>
        <p:pic>
          <p:nvPicPr>
            <p:cNvPr id="48" name="그래픽 47" descr="달과 별">
              <a:extLst>
                <a:ext uri="{FF2B5EF4-FFF2-40B4-BE49-F238E27FC236}">
                  <a16:creationId xmlns:a16="http://schemas.microsoft.com/office/drawing/2014/main" id="{AADA6917-F9EC-4E67-AEF8-F28BACA889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77028" y="1218689"/>
              <a:ext cx="1216114" cy="1216114"/>
            </a:xfrm>
            <a:prstGeom prst="rect">
              <a:avLst/>
            </a:prstGeom>
          </p:spPr>
        </p:pic>
      </p:grpSp>
      <p:grpSp>
        <p:nvGrpSpPr>
          <p:cNvPr id="3" name="그룹 18">
            <a:extLst>
              <a:ext uri="{FF2B5EF4-FFF2-40B4-BE49-F238E27FC236}">
                <a16:creationId xmlns:a16="http://schemas.microsoft.com/office/drawing/2014/main" id="{2D9E91DA-1DEE-433B-9B24-E1664A280138}"/>
              </a:ext>
            </a:extLst>
          </p:cNvPr>
          <p:cNvGrpSpPr/>
          <p:nvPr/>
        </p:nvGrpSpPr>
        <p:grpSpPr>
          <a:xfrm>
            <a:off x="7077335" y="3055043"/>
            <a:ext cx="2392833" cy="1049265"/>
            <a:chOff x="5914514" y="2655190"/>
            <a:chExt cx="2307908" cy="1001511"/>
          </a:xfrm>
        </p:grpSpPr>
        <p:sp>
          <p:nvSpPr>
            <p:cNvPr id="4" name="AutoShape 19">
              <a:extLst>
                <a:ext uri="{FF2B5EF4-FFF2-40B4-BE49-F238E27FC236}">
                  <a16:creationId xmlns:a16="http://schemas.microsoft.com/office/drawing/2014/main" id="{B4292316-CF73-4230-AFD6-C1600AADAEBD}"/>
                </a:ext>
              </a:extLst>
            </p:cNvPr>
            <p:cNvSpPr>
              <a:spLocks noChangeArrowheads="1"/>
            </p:cNvSpPr>
            <p:nvPr/>
          </p:nvSpPr>
          <p:spPr bwMode="auto">
            <a:xfrm>
              <a:off x="6664754" y="3083926"/>
              <a:ext cx="1557668" cy="572775"/>
            </a:xfrm>
            <a:prstGeom prst="wedgeRectCallout">
              <a:avLst>
                <a:gd name="adj1" fmla="val -83568"/>
                <a:gd name="adj2" fmla="val -23"/>
              </a:avLst>
            </a:prstGeom>
            <a:solidFill>
              <a:srgbClr val="FFFFFF"/>
            </a:solidFill>
            <a:ln w="9525" algn="ctr">
              <a:solidFill>
                <a:schemeClr val="tx1"/>
              </a:solidFill>
              <a:miter lim="800000"/>
              <a:headEnd/>
              <a:tailEnd/>
            </a:ln>
            <a:effectLst/>
          </p:spPr>
          <p:txBody>
            <a:bodyPr anchor="ctr"/>
            <a:lstStyle/>
            <a:p>
              <a:pPr algn="ctr">
                <a:spcBef>
                  <a:spcPct val="0"/>
                </a:spcBef>
                <a:buClrTx/>
                <a:buSzTx/>
                <a:buFontTx/>
                <a:buNone/>
              </a:pPr>
              <a:r>
                <a:rPr lang="en-US" altLang="ko-KR" sz="1400" dirty="0">
                  <a:latin typeface="+mn-ea"/>
                </a:rPr>
                <a:t>Observation Site</a:t>
              </a:r>
            </a:p>
            <a:p>
              <a:pPr algn="ctr">
                <a:spcBef>
                  <a:spcPct val="0"/>
                </a:spcBef>
                <a:buClrTx/>
                <a:buSzTx/>
                <a:buFontTx/>
                <a:buNone/>
              </a:pPr>
              <a:r>
                <a:rPr lang="en-US" altLang="ko-KR" sz="1400" dirty="0">
                  <a:latin typeface="+mn-ea"/>
                </a:rPr>
                <a:t>#2</a:t>
              </a:r>
            </a:p>
          </p:txBody>
        </p:sp>
        <p:grpSp>
          <p:nvGrpSpPr>
            <p:cNvPr id="5" name="그룹 34">
              <a:extLst>
                <a:ext uri="{FF2B5EF4-FFF2-40B4-BE49-F238E27FC236}">
                  <a16:creationId xmlns:a16="http://schemas.microsoft.com/office/drawing/2014/main" id="{DE49D079-4FFB-4CAD-8402-DCD378883018}"/>
                </a:ext>
              </a:extLst>
            </p:cNvPr>
            <p:cNvGrpSpPr/>
            <p:nvPr/>
          </p:nvGrpSpPr>
          <p:grpSpPr>
            <a:xfrm>
              <a:off x="5914514" y="2655190"/>
              <a:ext cx="638024" cy="912096"/>
              <a:chOff x="5914514" y="2655190"/>
              <a:chExt cx="638024" cy="912096"/>
            </a:xfrm>
          </p:grpSpPr>
          <p:sp>
            <p:nvSpPr>
              <p:cNvPr id="6" name="Oval 12">
                <a:extLst>
                  <a:ext uri="{FF2B5EF4-FFF2-40B4-BE49-F238E27FC236}">
                    <a16:creationId xmlns:a16="http://schemas.microsoft.com/office/drawing/2014/main" id="{CB75E11D-1053-44F7-A7C7-07CF6571ADA5}"/>
                  </a:ext>
                </a:extLst>
              </p:cNvPr>
              <p:cNvSpPr>
                <a:spLocks noChangeArrowheads="1"/>
              </p:cNvSpPr>
              <p:nvPr/>
            </p:nvSpPr>
            <p:spPr bwMode="auto">
              <a:xfrm>
                <a:off x="5914514" y="3301174"/>
                <a:ext cx="260444" cy="266112"/>
              </a:xfrm>
              <a:prstGeom prst="ellipse">
                <a:avLst/>
              </a:prstGeom>
              <a:solidFill>
                <a:srgbClr val="0C84F2"/>
              </a:solidFill>
              <a:ln w="28575" algn="ctr">
                <a:solidFill>
                  <a:schemeClr val="tx1"/>
                </a:solidFill>
                <a:round/>
                <a:headEnd/>
                <a:tailEnd/>
              </a:ln>
              <a:effectLst/>
            </p:spPr>
            <p:txBody>
              <a:bodyPr wrap="square" anchor="ctr">
                <a:spAutoFit/>
              </a:bodyPr>
              <a:lstStyle/>
              <a:p>
                <a:endParaRPr lang="ko-KR" altLang="en-US"/>
              </a:p>
            </p:txBody>
          </p:sp>
          <p:sp>
            <p:nvSpPr>
              <p:cNvPr id="7" name="AutoShape 23">
                <a:extLst>
                  <a:ext uri="{FF2B5EF4-FFF2-40B4-BE49-F238E27FC236}">
                    <a16:creationId xmlns:a16="http://schemas.microsoft.com/office/drawing/2014/main" id="{4A901369-62CC-4087-AA07-5466657923EB}"/>
                  </a:ext>
                </a:extLst>
              </p:cNvPr>
              <p:cNvSpPr>
                <a:spLocks noChangeArrowheads="1"/>
              </p:cNvSpPr>
              <p:nvPr/>
            </p:nvSpPr>
            <p:spPr bwMode="auto">
              <a:xfrm>
                <a:off x="6043318" y="2655190"/>
                <a:ext cx="509220" cy="352523"/>
              </a:xfrm>
              <a:prstGeom prst="homePlate">
                <a:avLst>
                  <a:gd name="adj" fmla="val 173950"/>
                </a:avLst>
              </a:prstGeom>
              <a:solidFill>
                <a:srgbClr val="0C84F2"/>
              </a:solidFill>
              <a:ln w="9525" algn="ctr">
                <a:solidFill>
                  <a:schemeClr val="tx1"/>
                </a:solidFill>
                <a:miter lim="800000"/>
                <a:headEnd/>
                <a:tailEnd/>
              </a:ln>
              <a:effectLst/>
            </p:spPr>
            <p:txBody>
              <a:bodyPr anchor="ctr">
                <a:spAutoFit/>
              </a:bodyPr>
              <a:lstStyle/>
              <a:p>
                <a:endParaRPr lang="ko-KR" altLang="en-US"/>
              </a:p>
            </p:txBody>
          </p:sp>
          <p:sp>
            <p:nvSpPr>
              <p:cNvPr id="8" name="Line 11">
                <a:extLst>
                  <a:ext uri="{FF2B5EF4-FFF2-40B4-BE49-F238E27FC236}">
                    <a16:creationId xmlns:a16="http://schemas.microsoft.com/office/drawing/2014/main" id="{698943F0-B77E-45CB-9AD6-9CCF62D57BD4}"/>
                  </a:ext>
                </a:extLst>
              </p:cNvPr>
              <p:cNvSpPr>
                <a:spLocks noChangeShapeType="1"/>
              </p:cNvSpPr>
              <p:nvPr/>
            </p:nvSpPr>
            <p:spPr bwMode="auto">
              <a:xfrm>
                <a:off x="6037355" y="2664039"/>
                <a:ext cx="2461" cy="645806"/>
              </a:xfrm>
              <a:prstGeom prst="line">
                <a:avLst/>
              </a:prstGeom>
              <a:noFill/>
              <a:ln w="28575">
                <a:solidFill>
                  <a:schemeClr val="tx1"/>
                </a:solidFill>
                <a:round/>
                <a:headEnd/>
                <a:tailEnd/>
              </a:ln>
              <a:effectLst/>
            </p:spPr>
            <p:txBody>
              <a:bodyPr anchor="ctr">
                <a:spAutoFit/>
              </a:bodyPr>
              <a:lstStyle/>
              <a:p>
                <a:endParaRPr lang="ko-KR" altLang="en-US"/>
              </a:p>
            </p:txBody>
          </p:sp>
        </p:grpSp>
      </p:grpSp>
      <p:sp>
        <p:nvSpPr>
          <p:cNvPr id="50" name="TextBox 49">
            <a:extLst>
              <a:ext uri="{FF2B5EF4-FFF2-40B4-BE49-F238E27FC236}">
                <a16:creationId xmlns:a16="http://schemas.microsoft.com/office/drawing/2014/main" id="{47FA982C-FE2C-E24F-91F6-F2FA3227E2A7}"/>
              </a:ext>
            </a:extLst>
          </p:cNvPr>
          <p:cNvSpPr txBox="1"/>
          <p:nvPr/>
        </p:nvSpPr>
        <p:spPr>
          <a:xfrm>
            <a:off x="28471" y="611396"/>
            <a:ext cx="5702651" cy="369332"/>
          </a:xfrm>
          <a:prstGeom prst="rect">
            <a:avLst/>
          </a:prstGeom>
          <a:noFill/>
        </p:spPr>
        <p:txBody>
          <a:bodyPr wrap="none" rtlCol="0">
            <a:spAutoFit/>
          </a:bodyPr>
          <a:lstStyle/>
          <a:p>
            <a:r>
              <a:rPr lang="en-US" altLang="ko-KR" b="1" dirty="0">
                <a:solidFill>
                  <a:schemeClr val="bg1"/>
                </a:solidFill>
                <a:effectLst>
                  <a:outerShdw blurRad="38100" dist="38100" dir="2700000" algn="tl">
                    <a:srgbClr val="000000">
                      <a:alpha val="43137"/>
                    </a:srgbClr>
                  </a:outerShdw>
                </a:effectLst>
                <a:latin typeface="Calibri" pitchFamily="34" charset="0"/>
                <a:cs typeface="Calibri" pitchFamily="34" charset="0"/>
              </a:rPr>
              <a:t>Our technology </a:t>
            </a:r>
            <a:r>
              <a:rPr lang="en-US" altLang="ko-KR" b="1" dirty="0">
                <a:solidFill>
                  <a:schemeClr val="bg1"/>
                </a:solidFill>
                <a:latin typeface="Calibri" pitchFamily="34" charset="0"/>
                <a:cs typeface="Calibri" pitchFamily="34" charset="0"/>
              </a:rPr>
              <a:t>– Real time weather/climate downscaling</a:t>
            </a:r>
          </a:p>
        </p:txBody>
      </p:sp>
    </p:spTree>
    <p:extLst>
      <p:ext uri="{BB962C8B-B14F-4D97-AF65-F5344CB8AC3E}">
        <p14:creationId xmlns:p14="http://schemas.microsoft.com/office/powerpoint/2010/main" val="365781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1000"/>
                                        <p:tgtEl>
                                          <p:spTgt spid="38"/>
                                        </p:tgtEl>
                                      </p:cBhvr>
                                    </p:animEffect>
                                  </p:childTnLst>
                                </p:cTn>
                              </p:par>
                              <p:par>
                                <p:cTn id="8" presetID="9"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1000"/>
                                        <p:tgtEl>
                                          <p:spTgt spid="20"/>
                                        </p:tgtEl>
                                      </p:cBhvr>
                                    </p:animEffect>
                                  </p:child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1000"/>
                                        <p:tgtEl>
                                          <p:spTgt spid="3"/>
                                        </p:tgtEl>
                                      </p:cBhvr>
                                    </p:animEffect>
                                  </p:childTnLst>
                                </p:cTn>
                              </p:par>
                              <p:par>
                                <p:cTn id="14" presetID="9"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1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plus(in)">
                                      <p:cBhvr>
                                        <p:cTn id="21" dur="750"/>
                                        <p:tgtEl>
                                          <p:spTgt spid="9"/>
                                        </p:tgtEl>
                                      </p:cBhvr>
                                    </p:animEffect>
                                  </p:childTnLst>
                                </p:cTn>
                              </p:par>
                            </p:childTnLst>
                          </p:cTn>
                        </p:par>
                        <p:par>
                          <p:cTn id="22" fill="hold">
                            <p:stCondLst>
                              <p:cond delay="750"/>
                            </p:stCondLst>
                            <p:childTnLst>
                              <p:par>
                                <p:cTn id="23" presetID="9"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dissolve">
                                      <p:cBhvr>
                                        <p:cTn id="25" dur="20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left)">
                                      <p:cBhvr>
                                        <p:cTn id="30" dur="500"/>
                                        <p:tgtEl>
                                          <p:spTgt spid="45"/>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10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right)">
                                      <p:cBhvr>
                                        <p:cTn id="38" dur="1000"/>
                                        <p:tgtEl>
                                          <p:spTgt spid="4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up)">
                                      <p:cBhvr>
                                        <p:cTn id="43"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7949</TotalTime>
  <Words>1892</Words>
  <Application>Microsoft Macintosh PowerPoint</Application>
  <PresentationFormat>와이드스크린</PresentationFormat>
  <Paragraphs>218</Paragraphs>
  <Slides>22</Slides>
  <Notes>6</Notes>
  <HiddenSlides>0</HiddenSlides>
  <MMClips>0</MMClips>
  <ScaleCrop>false</ScaleCrop>
  <HeadingPairs>
    <vt:vector size="6" baseType="variant">
      <vt:variant>
        <vt:lpstr>사용한 글꼴</vt:lpstr>
      </vt:variant>
      <vt:variant>
        <vt:i4>9</vt:i4>
      </vt:variant>
      <vt:variant>
        <vt:lpstr>테마</vt:lpstr>
      </vt:variant>
      <vt:variant>
        <vt:i4>1</vt:i4>
      </vt:variant>
      <vt:variant>
        <vt:lpstr>슬라이드 제목</vt:lpstr>
      </vt:variant>
      <vt:variant>
        <vt:i4>22</vt:i4>
      </vt:variant>
    </vt:vector>
  </HeadingPairs>
  <TitlesOfParts>
    <vt:vector size="32" baseType="lpstr">
      <vt:lpstr>굴림</vt:lpstr>
      <vt:lpstr>굴림체</vt:lpstr>
      <vt:lpstr>맑은 고딕</vt:lpstr>
      <vt:lpstr>HY견고딕</vt:lpstr>
      <vt:lpstr>NanumBarunGothic</vt:lpstr>
      <vt:lpstr>Arial</vt:lpstr>
      <vt:lpstr>Calibri</vt:lpstr>
      <vt:lpstr>Times New Roman</vt:lpstr>
      <vt:lpstr>Wingdings</vt:lpstr>
      <vt:lpstr>Office 테마</vt:lpstr>
      <vt:lpstr>Advisory System for Decision Making  in Crop Protection</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(주) 예스폼</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대학템플릿</dc:title>
  <dc:creator>문서서식 예스폼(www.yesform.com) 김다혜</dc:creator>
  <cp:keywords>www.yesform.com</cp:keywords>
  <dc:description>본 문서의 저작권은에이뿔에 있으며
무단 복제 배포시 법적인 제재를 받을 수 있습니다.</dc:description>
  <cp:lastModifiedBy>한 용규</cp:lastModifiedBy>
  <cp:revision>529</cp:revision>
  <dcterms:created xsi:type="dcterms:W3CDTF">2010-02-01T08:03:16Z</dcterms:created>
  <dcterms:modified xsi:type="dcterms:W3CDTF">2019-08-27T06:43:02Z</dcterms:modified>
</cp:coreProperties>
</file>